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Raleway SemiBold"/>
      <p:regular r:id="rId51"/>
      <p:bold r:id="rId52"/>
      <p:italic r:id="rId53"/>
      <p:boldItalic r:id="rId54"/>
    </p:embeddedFont>
    <p:embeddedFont>
      <p:font typeface="Lobster"/>
      <p:regular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7798E32-3E91-4631-B78B-5C562130C7DD}">
  <a:tblStyle styleId="{97798E32-3E91-4631-B78B-5C562130C7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SemiBold-regular.fntdata"/><Relationship Id="rId50" Type="http://schemas.openxmlformats.org/officeDocument/2006/relationships/font" Target="fonts/Raleway-boldItalic.fntdata"/><Relationship Id="rId53" Type="http://schemas.openxmlformats.org/officeDocument/2006/relationships/font" Target="fonts/RalewaySemiBold-italic.fntdata"/><Relationship Id="rId52" Type="http://schemas.openxmlformats.org/officeDocument/2006/relationships/font" Target="fonts/RalewaySemiBold-bold.fntdata"/><Relationship Id="rId11" Type="http://schemas.openxmlformats.org/officeDocument/2006/relationships/slide" Target="slides/slide5.xml"/><Relationship Id="rId55" Type="http://schemas.openxmlformats.org/officeDocument/2006/relationships/font" Target="fonts/Lobster-regular.fntdata"/><Relationship Id="rId10" Type="http://schemas.openxmlformats.org/officeDocument/2006/relationships/slide" Target="slides/slide4.xml"/><Relationship Id="rId54" Type="http://schemas.openxmlformats.org/officeDocument/2006/relationships/font" Target="fonts/RalewaySemiBold-boldItalic.fntdata"/><Relationship Id="rId13" Type="http://schemas.openxmlformats.org/officeDocument/2006/relationships/slide" Target="slides/slide7.xml"/><Relationship Id="rId57" Type="http://schemas.openxmlformats.org/officeDocument/2006/relationships/font" Target="fonts/Lato-bold.fntdata"/><Relationship Id="rId12" Type="http://schemas.openxmlformats.org/officeDocument/2006/relationships/slide" Target="slides/slide6.xml"/><Relationship Id="rId56" Type="http://schemas.openxmlformats.org/officeDocument/2006/relationships/font" Target="fonts/Lato-regular.fntdata"/><Relationship Id="rId15" Type="http://schemas.openxmlformats.org/officeDocument/2006/relationships/slide" Target="slides/slide9.xml"/><Relationship Id="rId59" Type="http://schemas.openxmlformats.org/officeDocument/2006/relationships/font" Target="fonts/Lato-boldItalic.fntdata"/><Relationship Id="rId14" Type="http://schemas.openxmlformats.org/officeDocument/2006/relationships/slide" Target="slides/slide8.xml"/><Relationship Id="rId58"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b77340e96_6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b77340e96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b77340e96_6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b77340e96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b77340e96_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b77340e96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b77340e96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b77340e96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b77340e9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b77340e9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b77340e9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b77340e9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b77340e96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b77340e96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b77340e96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b77340e96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b77340e96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b77340e96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b77340e9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b77340e9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b77340e96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b77340e96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b77340e96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b77340e96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b77340e9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b77340e9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8b77340e9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b77340e9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b77340e96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b77340e96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b77340e96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b77340e96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b77340e9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b77340e9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8b77340e9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b77340e9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b77340e96_6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b77340e9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gradFill>
          <a:gsLst>
            <a:gs pos="0">
              <a:srgbClr val="2BB8FF"/>
            </a:gs>
            <a:gs pos="100000">
              <a:srgbClr val="066EA1"/>
            </a:gs>
          </a:gsLst>
          <a:path path="circle">
            <a:fillToRect b="50%" l="50%" r="50%" t="50%"/>
          </a:path>
          <a:tileRect/>
        </a:gradFill>
      </p:bgPr>
    </p:bg>
    <p:spTree>
      <p:nvGrpSpPr>
        <p:cNvPr id="9" name="Shape 9"/>
        <p:cNvGrpSpPr/>
        <p:nvPr/>
      </p:nvGrpSpPr>
      <p:grpSpPr>
        <a:xfrm>
          <a:off x="0" y="0"/>
          <a:ext cx="0" cy="0"/>
          <a:chOff x="0" y="0"/>
          <a:chExt cx="0" cy="0"/>
        </a:xfrm>
      </p:grpSpPr>
      <p:cxnSp>
        <p:nvCxnSpPr>
          <p:cNvPr id="10" name="Google Shape;10;p2"/>
          <p:cNvCxnSpPr/>
          <p:nvPr/>
        </p:nvCxnSpPr>
        <p:spPr>
          <a:xfrm>
            <a:off x="4965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4965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3905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4090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2"/>
          <p:cNvPicPr preferRelativeResize="0"/>
          <p:nvPr/>
        </p:nvPicPr>
        <p:blipFill rotWithShape="1">
          <a:blip r:embed="rId2">
            <a:alphaModFix/>
          </a:blip>
          <a:srcRect b="0" l="0" r="27782" t="28031"/>
          <a:stretch/>
        </p:blipFill>
        <p:spPr>
          <a:xfrm>
            <a:off x="5462475" y="1612600"/>
            <a:ext cx="3240750" cy="3076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7" name="Shape 67"/>
        <p:cNvGrpSpPr/>
        <p:nvPr/>
      </p:nvGrpSpPr>
      <p:grpSpPr>
        <a:xfrm>
          <a:off x="0" y="0"/>
          <a:ext cx="0" cy="0"/>
          <a:chOff x="0" y="0"/>
          <a:chExt cx="0" cy="0"/>
        </a:xfrm>
      </p:grpSpPr>
      <p:cxnSp>
        <p:nvCxnSpPr>
          <p:cNvPr id="68" name="Google Shape;68;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9" name="Google Shape;69;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70" name="Google Shape;70;p11"/>
          <p:cNvSpPr txBox="1"/>
          <p:nvPr>
            <p:ph hasCustomPrompt="1" type="title"/>
          </p:nvPr>
        </p:nvSpPr>
        <p:spPr>
          <a:xfrm>
            <a:off x="853950" y="619050"/>
            <a:ext cx="7436100" cy="15384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rgbClr val="00FF00"/>
              </a:buClr>
              <a:buSzPts val="9600"/>
              <a:buFont typeface="Lato"/>
              <a:buNone/>
              <a:defRPr sz="9600">
                <a:solidFill>
                  <a:srgbClr val="00FF00"/>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1" name="Google Shape;71;p11"/>
          <p:cNvSpPr txBox="1"/>
          <p:nvPr>
            <p:ph idx="1" type="body"/>
          </p:nvPr>
        </p:nvSpPr>
        <p:spPr>
          <a:xfrm>
            <a:off x="853950" y="22336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3"/>
              </a:buClr>
              <a:buSzPts val="1800"/>
              <a:buChar char="●"/>
              <a:defRPr>
                <a:solidFill>
                  <a:schemeClr val="accent3"/>
                </a:solidFill>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2" name="Google Shape;72;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1"/>
          <p:cNvPicPr preferRelativeResize="0"/>
          <p:nvPr/>
        </p:nvPicPr>
        <p:blipFill>
          <a:blip r:embed="rId2">
            <a:alphaModFix/>
          </a:blip>
          <a:stretch>
            <a:fillRect/>
          </a:stretch>
        </p:blipFill>
        <p:spPr>
          <a:xfrm>
            <a:off x="265500" y="4180475"/>
            <a:ext cx="785800" cy="804725"/>
          </a:xfrm>
          <a:prstGeom prst="rect">
            <a:avLst/>
          </a:prstGeom>
          <a:noFill/>
          <a:ln>
            <a:noFill/>
          </a:ln>
        </p:spPr>
      </p:pic>
      <p:sp>
        <p:nvSpPr>
          <p:cNvPr id="74" name="Google Shape;74;p11"/>
          <p:cNvSpPr txBox="1"/>
          <p:nvPr/>
        </p:nvSpPr>
        <p:spPr>
          <a:xfrm>
            <a:off x="999525" y="4419225"/>
            <a:ext cx="129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9D439"/>
                </a:solidFill>
                <a:latin typeface="Raleway SemiBold"/>
                <a:ea typeface="Raleway SemiBold"/>
                <a:cs typeface="Raleway SemiBold"/>
                <a:sym typeface="Raleway SemiBold"/>
              </a:rPr>
              <a:t>project </a:t>
            </a:r>
            <a:r>
              <a:rPr lang="en">
                <a:solidFill>
                  <a:schemeClr val="accent3"/>
                </a:solidFill>
                <a:latin typeface="Raleway SemiBold"/>
                <a:ea typeface="Raleway SemiBold"/>
                <a:cs typeface="Raleway SemiBold"/>
                <a:sym typeface="Raleway SemiBold"/>
              </a:rPr>
              <a:t>Miles</a:t>
            </a:r>
            <a:endParaRPr>
              <a:solidFill>
                <a:schemeClr val="accent3"/>
              </a:solidFill>
              <a:latin typeface="Raleway SemiBold"/>
              <a:ea typeface="Raleway SemiBold"/>
              <a:cs typeface="Raleway SemiBold"/>
              <a:sym typeface="Raleway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5" name="Shape 75"/>
        <p:cNvGrpSpPr/>
        <p:nvPr/>
      </p:nvGrpSpPr>
      <p:grpSpPr>
        <a:xfrm>
          <a:off x="0" y="0"/>
          <a:ext cx="0" cy="0"/>
          <a:chOff x="0" y="0"/>
          <a:chExt cx="0" cy="0"/>
        </a:xfrm>
      </p:grpSpPr>
      <p:sp>
        <p:nvSpPr>
          <p:cNvPr id="76" name="Google Shape;76;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12"/>
          <p:cNvPicPr preferRelativeResize="0"/>
          <p:nvPr/>
        </p:nvPicPr>
        <p:blipFill>
          <a:blip r:embed="rId2">
            <a:alphaModFix/>
          </a:blip>
          <a:stretch>
            <a:fillRect/>
          </a:stretch>
        </p:blipFill>
        <p:spPr>
          <a:xfrm>
            <a:off x="218175" y="3991975"/>
            <a:ext cx="1086150" cy="989050"/>
          </a:xfrm>
          <a:prstGeom prst="rect">
            <a:avLst/>
          </a:prstGeom>
          <a:noFill/>
          <a:ln>
            <a:noFill/>
          </a:ln>
        </p:spPr>
      </p:pic>
      <p:sp>
        <p:nvSpPr>
          <p:cNvPr id="78" name="Google Shape;78;p12"/>
          <p:cNvSpPr txBox="1"/>
          <p:nvPr/>
        </p:nvSpPr>
        <p:spPr>
          <a:xfrm>
            <a:off x="1151925" y="4419225"/>
            <a:ext cx="129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9D439"/>
                </a:solidFill>
                <a:latin typeface="Raleway SemiBold"/>
                <a:ea typeface="Raleway SemiBold"/>
                <a:cs typeface="Raleway SemiBold"/>
                <a:sym typeface="Raleway SemiBold"/>
              </a:rPr>
              <a:t>project </a:t>
            </a:r>
            <a:r>
              <a:rPr lang="en">
                <a:solidFill>
                  <a:schemeClr val="accent3"/>
                </a:solidFill>
                <a:latin typeface="Raleway SemiBold"/>
                <a:ea typeface="Raleway SemiBold"/>
                <a:cs typeface="Raleway SemiBold"/>
                <a:sym typeface="Raleway SemiBold"/>
              </a:rPr>
              <a:t>Miles</a:t>
            </a:r>
            <a:endParaRPr>
              <a:solidFill>
                <a:schemeClr val="accent3"/>
              </a:solidFill>
              <a:latin typeface="Raleway SemiBold"/>
              <a:ea typeface="Raleway SemiBold"/>
              <a:cs typeface="Raleway SemiBold"/>
              <a:sym typeface="Raleway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0FF00"/>
        </a:solidFill>
      </p:bgPr>
    </p:bg>
    <p:spTree>
      <p:nvGrpSpPr>
        <p:cNvPr id="17" name="Shape 17"/>
        <p:cNvGrpSpPr/>
        <p:nvPr/>
      </p:nvGrpSpPr>
      <p:grpSpPr>
        <a:xfrm>
          <a:off x="0" y="0"/>
          <a:ext cx="0" cy="0"/>
          <a:chOff x="0" y="0"/>
          <a:chExt cx="0" cy="0"/>
        </a:xfrm>
      </p:grpSpPr>
      <p:pic>
        <p:nvPicPr>
          <p:cNvPr id="18" name="Google Shape;18;p3"/>
          <p:cNvPicPr preferRelativeResize="0"/>
          <p:nvPr/>
        </p:nvPicPr>
        <p:blipFill>
          <a:blip r:embed="rId2">
            <a:alphaModFix amt="5000"/>
          </a:blip>
          <a:stretch>
            <a:fillRect/>
          </a:stretch>
        </p:blipFill>
        <p:spPr>
          <a:xfrm>
            <a:off x="2621475" y="937904"/>
            <a:ext cx="3904250" cy="3555175"/>
          </a:xfrm>
          <a:prstGeom prst="rect">
            <a:avLst/>
          </a:prstGeom>
          <a:noFill/>
          <a:ln>
            <a:noFill/>
          </a:ln>
        </p:spPr>
      </p:pic>
      <p:cxnSp>
        <p:nvCxnSpPr>
          <p:cNvPr id="19" name="Google Shape;19;p3"/>
          <p:cNvCxnSpPr/>
          <p:nvPr/>
        </p:nvCxnSpPr>
        <p:spPr>
          <a:xfrm>
            <a:off x="425200" y="415650"/>
            <a:ext cx="8296800" cy="0"/>
          </a:xfrm>
          <a:prstGeom prst="straightConnector1">
            <a:avLst/>
          </a:prstGeom>
          <a:noFill/>
          <a:ln cap="flat" cmpd="sng" w="38100">
            <a:solidFill>
              <a:schemeClr val="accent3"/>
            </a:solidFill>
            <a:prstDash val="solid"/>
            <a:round/>
            <a:headEnd len="sm" w="sm" type="none"/>
            <a:tailEnd len="sm" w="sm" type="none"/>
          </a:ln>
        </p:spPr>
      </p:cxnSp>
      <p:cxnSp>
        <p:nvCxnSpPr>
          <p:cNvPr id="20" name="Google Shape;20;p3"/>
          <p:cNvCxnSpPr/>
          <p:nvPr/>
        </p:nvCxnSpPr>
        <p:spPr>
          <a:xfrm>
            <a:off x="425200" y="4740000"/>
            <a:ext cx="8296800" cy="0"/>
          </a:xfrm>
          <a:prstGeom prst="straightConnector1">
            <a:avLst/>
          </a:prstGeom>
          <a:noFill/>
          <a:ln cap="flat" cmpd="sng" w="19050">
            <a:solidFill>
              <a:schemeClr val="accent3"/>
            </a:solidFill>
            <a:prstDash val="solid"/>
            <a:round/>
            <a:headEnd len="sm" w="sm" type="none"/>
            <a:tailEnd len="sm" w="sm" type="none"/>
          </a:ln>
        </p:spPr>
      </p:cxnSp>
      <p:sp>
        <p:nvSpPr>
          <p:cNvPr id="21" name="Google Shape;21;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2" name="Google Shape;22;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cxnSp>
        <p:nvCxnSpPr>
          <p:cNvPr id="24" name="Google Shape;24;p4"/>
          <p:cNvCxnSpPr/>
          <p:nvPr/>
        </p:nvCxnSpPr>
        <p:spPr>
          <a:xfrm>
            <a:off x="2477724" y="415650"/>
            <a:ext cx="6244200" cy="0"/>
          </a:xfrm>
          <a:prstGeom prst="straightConnector1">
            <a:avLst/>
          </a:prstGeom>
          <a:noFill/>
          <a:ln cap="flat" cmpd="sng" w="38100">
            <a:solidFill>
              <a:srgbClr val="00FF00"/>
            </a:solidFill>
            <a:prstDash val="solid"/>
            <a:round/>
            <a:headEnd len="sm" w="sm" type="none"/>
            <a:tailEnd len="sm" w="sm" type="none"/>
          </a:ln>
        </p:spPr>
      </p:cxnSp>
      <p:cxnSp>
        <p:nvCxnSpPr>
          <p:cNvPr id="25" name="Google Shape;25;p4"/>
          <p:cNvCxnSpPr/>
          <p:nvPr/>
        </p:nvCxnSpPr>
        <p:spPr>
          <a:xfrm>
            <a:off x="2477724" y="4740000"/>
            <a:ext cx="6244200" cy="0"/>
          </a:xfrm>
          <a:prstGeom prst="straightConnector1">
            <a:avLst/>
          </a:prstGeom>
          <a:noFill/>
          <a:ln cap="flat" cmpd="sng" w="19050">
            <a:solidFill>
              <a:srgbClr val="00FF00"/>
            </a:solidFill>
            <a:prstDash val="solid"/>
            <a:round/>
            <a:headEnd len="sm" w="sm" type="none"/>
            <a:tailEnd len="sm" w="sm" type="none"/>
          </a:ln>
        </p:spPr>
      </p:cxnSp>
      <p:cxnSp>
        <p:nvCxnSpPr>
          <p:cNvPr id="26" name="Google Shape;26;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7" name="Google Shape;27;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 name="Google Shape;29;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cxnSp>
        <p:nvCxnSpPr>
          <p:cNvPr id="31" name="Google Shape;31;p5"/>
          <p:cNvCxnSpPr/>
          <p:nvPr/>
        </p:nvCxnSpPr>
        <p:spPr>
          <a:xfrm>
            <a:off x="2477724" y="415650"/>
            <a:ext cx="6244200" cy="0"/>
          </a:xfrm>
          <a:prstGeom prst="straightConnector1">
            <a:avLst/>
          </a:prstGeom>
          <a:noFill/>
          <a:ln cap="flat" cmpd="sng" w="38100">
            <a:solidFill>
              <a:schemeClr val="accent3"/>
            </a:solidFill>
            <a:prstDash val="solid"/>
            <a:round/>
            <a:headEnd len="sm" w="sm" type="none"/>
            <a:tailEnd len="sm" w="sm" type="none"/>
          </a:ln>
        </p:spPr>
      </p:cxnSp>
      <p:cxnSp>
        <p:nvCxnSpPr>
          <p:cNvPr id="32" name="Google Shape;32;p5"/>
          <p:cNvCxnSpPr/>
          <p:nvPr/>
        </p:nvCxnSpPr>
        <p:spPr>
          <a:xfrm>
            <a:off x="2477724" y="4740000"/>
            <a:ext cx="6244200" cy="0"/>
          </a:xfrm>
          <a:prstGeom prst="straightConnector1">
            <a:avLst/>
          </a:prstGeom>
          <a:noFill/>
          <a:ln cap="flat" cmpd="sng" w="19050">
            <a:solidFill>
              <a:schemeClr val="accent3"/>
            </a:solidFill>
            <a:prstDash val="solid"/>
            <a:round/>
            <a:headEnd len="sm" w="sm" type="none"/>
            <a:tailEnd len="sm" w="sm" type="none"/>
          </a:ln>
        </p:spPr>
      </p:cxnSp>
      <p:cxnSp>
        <p:nvCxnSpPr>
          <p:cNvPr id="33" name="Google Shape;33;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4" name="Google Shape;34;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 name="Google Shape;36;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 name="Google Shape;3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1" name="Shape 41"/>
        <p:cNvGrpSpPr/>
        <p:nvPr/>
      </p:nvGrpSpPr>
      <p:grpSpPr>
        <a:xfrm>
          <a:off x="0" y="0"/>
          <a:ext cx="0" cy="0"/>
          <a:chOff x="0" y="0"/>
          <a:chExt cx="0" cy="0"/>
        </a:xfrm>
      </p:grpSpPr>
      <p:cxnSp>
        <p:nvCxnSpPr>
          <p:cNvPr id="42" name="Google Shape;42;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3" name="Google Shape;43;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 name="Google Shape;44;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5" name="Google Shape;45;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gradFill>
          <a:gsLst>
            <a:gs pos="0">
              <a:srgbClr val="2BB8FF"/>
            </a:gs>
            <a:gs pos="100000">
              <a:srgbClr val="066EA1"/>
            </a:gs>
          </a:gsLst>
          <a:path path="circle">
            <a:fillToRect b="50%" l="50%" r="50%" t="50%"/>
          </a:path>
          <a:tileRect/>
        </a:gradFill>
      </p:bgPr>
    </p:bg>
    <p:spTree>
      <p:nvGrpSpPr>
        <p:cNvPr id="46" name="Shape 46"/>
        <p:cNvGrpSpPr/>
        <p:nvPr/>
      </p:nvGrpSpPr>
      <p:grpSpPr>
        <a:xfrm>
          <a:off x="0" y="0"/>
          <a:ext cx="0" cy="0"/>
          <a:chOff x="0" y="0"/>
          <a:chExt cx="0" cy="0"/>
        </a:xfrm>
      </p:grpSpPr>
      <p:cxnSp>
        <p:nvCxnSpPr>
          <p:cNvPr id="47" name="Google Shape;47;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8"/>
          <p:cNvPicPr preferRelativeResize="0"/>
          <p:nvPr/>
        </p:nvPicPr>
        <p:blipFill rotWithShape="1">
          <a:blip r:embed="rId2">
            <a:alphaModFix amt="18000"/>
          </a:blip>
          <a:srcRect b="0" l="0" r="26589" t="28464"/>
          <a:stretch/>
        </p:blipFill>
        <p:spPr>
          <a:xfrm>
            <a:off x="2695749" y="712147"/>
            <a:ext cx="3970866" cy="3685775"/>
          </a:xfrm>
          <a:prstGeom prst="rect">
            <a:avLst/>
          </a:prstGeom>
          <a:noFill/>
          <a:ln>
            <a:noFill/>
          </a:ln>
        </p:spPr>
      </p:pic>
      <p:sp>
        <p:nvSpPr>
          <p:cNvPr id="50" name="Google Shape;50;p8"/>
          <p:cNvSpPr txBox="1"/>
          <p:nvPr>
            <p:ph type="title"/>
          </p:nvPr>
        </p:nvSpPr>
        <p:spPr>
          <a:xfrm>
            <a:off x="356628" y="853241"/>
            <a:ext cx="6244200" cy="3835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p:nvPr/>
        </p:nvSpPr>
        <p:spPr>
          <a:xfrm>
            <a:off x="4572000" y="125"/>
            <a:ext cx="4572000" cy="5143500"/>
          </a:xfrm>
          <a:prstGeom prst="rect">
            <a:avLst/>
          </a:prstGeom>
          <a:gradFill>
            <a:gsLst>
              <a:gs pos="0">
                <a:srgbClr val="2BB8FF"/>
              </a:gs>
              <a:gs pos="100000">
                <a:srgbClr val="066EA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4" name="Google Shape;54;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600"/>
              <a:buNone/>
              <a:defRPr sz="3600">
                <a:solidFill>
                  <a:schemeClr val="accent3"/>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5" name="Google Shape;55;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6" name="Google Shape;5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00FF00"/>
              </a:buClr>
              <a:buSzPts val="1800"/>
              <a:buChar char="●"/>
              <a:defRPr>
                <a:solidFill>
                  <a:srgbClr val="00FF00"/>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7" name="Google Shape;57;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9"/>
          <p:cNvPicPr preferRelativeResize="0"/>
          <p:nvPr/>
        </p:nvPicPr>
        <p:blipFill>
          <a:blip r:embed="rId2">
            <a:alphaModFix/>
          </a:blip>
          <a:stretch>
            <a:fillRect/>
          </a:stretch>
        </p:blipFill>
        <p:spPr>
          <a:xfrm>
            <a:off x="265500" y="4180475"/>
            <a:ext cx="785800" cy="804725"/>
          </a:xfrm>
          <a:prstGeom prst="rect">
            <a:avLst/>
          </a:prstGeom>
          <a:noFill/>
          <a:ln>
            <a:noFill/>
          </a:ln>
        </p:spPr>
      </p:pic>
      <p:sp>
        <p:nvSpPr>
          <p:cNvPr id="59" name="Google Shape;59;p9"/>
          <p:cNvSpPr txBox="1"/>
          <p:nvPr/>
        </p:nvSpPr>
        <p:spPr>
          <a:xfrm>
            <a:off x="999525" y="4419225"/>
            <a:ext cx="129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9D439"/>
                </a:solidFill>
                <a:latin typeface="Raleway SemiBold"/>
                <a:ea typeface="Raleway SemiBold"/>
                <a:cs typeface="Raleway SemiBold"/>
                <a:sym typeface="Raleway SemiBold"/>
              </a:rPr>
              <a:t>project </a:t>
            </a:r>
            <a:r>
              <a:rPr lang="en">
                <a:solidFill>
                  <a:schemeClr val="accent3"/>
                </a:solidFill>
                <a:latin typeface="Raleway SemiBold"/>
                <a:ea typeface="Raleway SemiBold"/>
                <a:cs typeface="Raleway SemiBold"/>
                <a:sym typeface="Raleway SemiBold"/>
              </a:rPr>
              <a:t>Miles</a:t>
            </a:r>
            <a:endParaRPr>
              <a:solidFill>
                <a:schemeClr val="accent3"/>
              </a:solidFill>
              <a:latin typeface="Raleway SemiBold"/>
              <a:ea typeface="Raleway SemiBold"/>
              <a:cs typeface="Raleway SemiBold"/>
              <a:sym typeface="Raleway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0" name="Shape 60"/>
        <p:cNvGrpSpPr/>
        <p:nvPr/>
      </p:nvGrpSpPr>
      <p:grpSpPr>
        <a:xfrm>
          <a:off x="0" y="0"/>
          <a:ext cx="0" cy="0"/>
          <a:chOff x="0" y="0"/>
          <a:chExt cx="0" cy="0"/>
        </a:xfrm>
      </p:grpSpPr>
      <p:cxnSp>
        <p:nvCxnSpPr>
          <p:cNvPr id="61" name="Google Shape;61;p10"/>
          <p:cNvCxnSpPr/>
          <p:nvPr/>
        </p:nvCxnSpPr>
        <p:spPr>
          <a:xfrm>
            <a:off x="425200" y="4816200"/>
            <a:ext cx="8296800" cy="0"/>
          </a:xfrm>
          <a:prstGeom prst="straightConnector1">
            <a:avLst/>
          </a:prstGeom>
          <a:noFill/>
          <a:ln cap="flat" cmpd="sng" w="19050">
            <a:solidFill>
              <a:srgbClr val="00FF00"/>
            </a:solidFill>
            <a:prstDash val="solid"/>
            <a:round/>
            <a:headEnd len="sm" w="sm" type="none"/>
            <a:tailEnd len="sm" w="sm" type="none"/>
          </a:ln>
        </p:spPr>
      </p:cxnSp>
      <p:cxnSp>
        <p:nvCxnSpPr>
          <p:cNvPr id="62" name="Google Shape;62;p10"/>
          <p:cNvCxnSpPr/>
          <p:nvPr/>
        </p:nvCxnSpPr>
        <p:spPr>
          <a:xfrm>
            <a:off x="425198" y="415650"/>
            <a:ext cx="183300" cy="0"/>
          </a:xfrm>
          <a:prstGeom prst="straightConnector1">
            <a:avLst/>
          </a:prstGeom>
          <a:noFill/>
          <a:ln cap="flat" cmpd="sng" w="19050">
            <a:solidFill>
              <a:srgbClr val="00FF00"/>
            </a:solidFill>
            <a:prstDash val="solid"/>
            <a:round/>
            <a:headEnd len="sm" w="sm" type="none"/>
            <a:tailEnd len="sm" w="sm" type="none"/>
          </a:ln>
        </p:spPr>
      </p:cxnSp>
      <p:sp>
        <p:nvSpPr>
          <p:cNvPr id="63" name="Google Shape;63;p10"/>
          <p:cNvSpPr txBox="1"/>
          <p:nvPr>
            <p:ph idx="1" type="body"/>
          </p:nvPr>
        </p:nvSpPr>
        <p:spPr>
          <a:xfrm>
            <a:off x="1193499" y="1300525"/>
            <a:ext cx="75285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900"/>
              <a:buNone/>
              <a:defRPr sz="2900"/>
            </a:lvl1pPr>
          </a:lstStyle>
          <a:p/>
        </p:txBody>
      </p:sp>
      <p:sp>
        <p:nvSpPr>
          <p:cNvPr id="64" name="Google Shape;64;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5" name="Google Shape;65;p10"/>
          <p:cNvPicPr preferRelativeResize="0"/>
          <p:nvPr/>
        </p:nvPicPr>
        <p:blipFill>
          <a:blip r:embed="rId2">
            <a:alphaModFix/>
          </a:blip>
          <a:stretch>
            <a:fillRect/>
          </a:stretch>
        </p:blipFill>
        <p:spPr>
          <a:xfrm>
            <a:off x="265500" y="4180475"/>
            <a:ext cx="785800" cy="804725"/>
          </a:xfrm>
          <a:prstGeom prst="rect">
            <a:avLst/>
          </a:prstGeom>
          <a:noFill/>
          <a:ln>
            <a:noFill/>
          </a:ln>
        </p:spPr>
      </p:pic>
      <p:sp>
        <p:nvSpPr>
          <p:cNvPr id="66" name="Google Shape;66;p10"/>
          <p:cNvSpPr txBox="1"/>
          <p:nvPr/>
        </p:nvSpPr>
        <p:spPr>
          <a:xfrm>
            <a:off x="999525" y="4343025"/>
            <a:ext cx="129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9D439"/>
                </a:solidFill>
                <a:latin typeface="Raleway SemiBold"/>
                <a:ea typeface="Raleway SemiBold"/>
                <a:cs typeface="Raleway SemiBold"/>
                <a:sym typeface="Raleway SemiBold"/>
              </a:rPr>
              <a:t>project </a:t>
            </a:r>
            <a:r>
              <a:rPr lang="en">
                <a:solidFill>
                  <a:schemeClr val="accent3"/>
                </a:solidFill>
                <a:latin typeface="Raleway SemiBold"/>
                <a:ea typeface="Raleway SemiBold"/>
                <a:cs typeface="Raleway SemiBold"/>
                <a:sym typeface="Raleway SemiBold"/>
              </a:rPr>
              <a:t>Miles</a:t>
            </a:r>
            <a:endParaRPr>
              <a:solidFill>
                <a:schemeClr val="accent3"/>
              </a:solidFill>
              <a:latin typeface="Raleway SemiBold"/>
              <a:ea typeface="Raleway SemiBold"/>
              <a:cs typeface="Raleway SemiBold"/>
              <a:sym typeface="Raleway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png"/><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9.jpg"/><Relationship Id="rId4" Type="http://schemas.openxmlformats.org/officeDocument/2006/relationships/image" Target="../media/image3.pn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hyperlink" Target="http://googletranslate.blogspot.com/2015/10/futbol-translated.html" TargetMode="External"/><Relationship Id="rId5" Type="http://schemas.openxmlformats.org/officeDocument/2006/relationships/image" Target="../media/image3.png"/><Relationship Id="rId6"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www.theguardian.com/news/datablog/2014/sep/26/europeans-multiple-languages-uk-ireland" TargetMode="External"/><Relationship Id="rId4" Type="http://schemas.openxmlformats.org/officeDocument/2006/relationships/image" Target="../media/image3.png"/><Relationship Id="rId5"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hyperlink" Target="http://travel.trade.gov/view/m-2015-O-001/index.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hyperlink" Target="https://translate.google.com/community" TargetMode="External"/><Relationship Id="rId5" Type="http://schemas.openxmlformats.org/officeDocument/2006/relationships/image" Target="../media/image3.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hyperlink" Target="http://heathbrothers.com/presentations" TargetMode="External"/><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3.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3.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3"/>
          <p:cNvSpPr txBox="1"/>
          <p:nvPr>
            <p:ph type="ctrTitle"/>
          </p:nvPr>
        </p:nvSpPr>
        <p:spPr>
          <a:xfrm>
            <a:off x="390525" y="630225"/>
            <a:ext cx="6331500" cy="1542000"/>
          </a:xfrm>
          <a:prstGeom prst="rect">
            <a:avLst/>
          </a:prstGeom>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project </a:t>
            </a:r>
            <a:r>
              <a:rPr lang="en">
                <a:solidFill>
                  <a:srgbClr val="00FF00"/>
                </a:solidFill>
              </a:rPr>
              <a:t>Miles</a:t>
            </a:r>
            <a:endParaRPr>
              <a:solidFill>
                <a:srgbClr val="00FF00"/>
              </a:solidFill>
            </a:endParaRPr>
          </a:p>
        </p:txBody>
      </p:sp>
      <p:sp>
        <p:nvSpPr>
          <p:cNvPr id="84" name="Google Shape;84;p13"/>
          <p:cNvSpPr txBox="1"/>
          <p:nvPr>
            <p:ph idx="1" type="subTitle"/>
          </p:nvPr>
        </p:nvSpPr>
        <p:spPr>
          <a:xfrm>
            <a:off x="4090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A4C2F4"/>
                </a:solidFill>
              </a:rPr>
              <a:t>Team 8 | Project 1</a:t>
            </a:r>
            <a:endParaRPr b="1" sz="2400">
              <a:solidFill>
                <a:srgbClr val="A4C2F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3" name="Shape 153"/>
        <p:cNvGrpSpPr/>
        <p:nvPr/>
      </p:nvGrpSpPr>
      <p:grpSpPr>
        <a:xfrm>
          <a:off x="0" y="0"/>
          <a:ext cx="0" cy="0"/>
          <a:chOff x="0" y="0"/>
          <a:chExt cx="0" cy="0"/>
        </a:xfrm>
      </p:grpSpPr>
      <p:sp>
        <p:nvSpPr>
          <p:cNvPr id="154" name="Google Shape;154;p22"/>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Meet Nicole.</a:t>
            </a:r>
            <a:endParaRPr b="1" sz="3000">
              <a:solidFill>
                <a:schemeClr val="dk1"/>
              </a:solidFill>
            </a:endParaRPr>
          </a:p>
          <a:p>
            <a:pPr indent="0" lvl="0" marL="0" rtl="0" algn="l">
              <a:lnSpc>
                <a:spcPct val="115000"/>
              </a:lnSpc>
              <a:spcBef>
                <a:spcPts val="1600"/>
              </a:spcBef>
              <a:spcAft>
                <a:spcPts val="0"/>
              </a:spcAft>
              <a:buNone/>
            </a:pPr>
            <a:r>
              <a:rPr i="1" lang="en" sz="1800">
                <a:solidFill>
                  <a:srgbClr val="666666"/>
                </a:solidFill>
              </a:rPr>
              <a:t>My friends and I go out to eat after school a lot.  We want to eat healthy but we usually go to the first, closest place we can think of and order french fries.  We might try new places if we had a fun way to find healthy meals nearby...  </a:t>
            </a:r>
            <a:endParaRPr sz="1800"/>
          </a:p>
          <a:p>
            <a:pPr indent="0" lvl="0" marL="0" rtl="0" algn="r">
              <a:lnSpc>
                <a:spcPct val="115000"/>
              </a:lnSpc>
              <a:spcBef>
                <a:spcPts val="1600"/>
              </a:spcBef>
              <a:spcAft>
                <a:spcPts val="1600"/>
              </a:spcAft>
              <a:buClr>
                <a:schemeClr val="dk2"/>
              </a:buClr>
              <a:buSzPts val="1100"/>
              <a:buFont typeface="Arial"/>
              <a:buNone/>
            </a:pPr>
            <a:r>
              <a:rPr b="1" lang="en" sz="1800"/>
              <a:t>“I want to see restaurant options in my area so that I can choose the location with healthier choices.”</a:t>
            </a:r>
            <a:endParaRPr sz="1800"/>
          </a:p>
        </p:txBody>
      </p:sp>
      <p:pic>
        <p:nvPicPr>
          <p:cNvPr id="155" name="Google Shape;155;p22"/>
          <p:cNvPicPr preferRelativeResize="0"/>
          <p:nvPr/>
        </p:nvPicPr>
        <p:blipFill>
          <a:blip r:embed="rId3">
            <a:alphaModFix/>
          </a:blip>
          <a:stretch>
            <a:fillRect/>
          </a:stretch>
        </p:blipFill>
        <p:spPr>
          <a:xfrm>
            <a:off x="5615100" y="104738"/>
            <a:ext cx="3289350" cy="4934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9" name="Shape 159"/>
        <p:cNvGrpSpPr/>
        <p:nvPr/>
      </p:nvGrpSpPr>
      <p:grpSpPr>
        <a:xfrm>
          <a:off x="0" y="0"/>
          <a:ext cx="0" cy="0"/>
          <a:chOff x="0" y="0"/>
          <a:chExt cx="0" cy="0"/>
        </a:xfrm>
      </p:grpSpPr>
      <p:sp>
        <p:nvSpPr>
          <p:cNvPr id="160" name="Google Shape;160;p23"/>
          <p:cNvSpPr txBox="1"/>
          <p:nvPr/>
        </p:nvSpPr>
        <p:spPr>
          <a:xfrm>
            <a:off x="7572350" y="4431600"/>
            <a:ext cx="129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9D439"/>
                </a:solidFill>
                <a:latin typeface="Raleway SemiBold"/>
                <a:ea typeface="Raleway SemiBold"/>
                <a:cs typeface="Raleway SemiBold"/>
                <a:sym typeface="Raleway SemiBold"/>
              </a:rPr>
              <a:t>project </a:t>
            </a:r>
            <a:r>
              <a:rPr lang="en">
                <a:solidFill>
                  <a:schemeClr val="accent3"/>
                </a:solidFill>
                <a:latin typeface="Raleway SemiBold"/>
                <a:ea typeface="Raleway SemiBold"/>
                <a:cs typeface="Raleway SemiBold"/>
                <a:sym typeface="Raleway SemiBold"/>
              </a:rPr>
              <a:t>Miles</a:t>
            </a:r>
            <a:endParaRPr>
              <a:solidFill>
                <a:schemeClr val="accent3"/>
              </a:solidFill>
              <a:latin typeface="Raleway SemiBold"/>
              <a:ea typeface="Raleway SemiBold"/>
              <a:cs typeface="Raleway SemiBold"/>
              <a:sym typeface="Raleway SemiBold"/>
            </a:endParaRPr>
          </a:p>
        </p:txBody>
      </p:sp>
      <p:sp>
        <p:nvSpPr>
          <p:cNvPr id="161" name="Google Shape;161;p23"/>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Sam</a:t>
            </a:r>
            <a:endParaRPr sz="3000">
              <a:solidFill>
                <a:schemeClr val="dk1"/>
              </a:solidFill>
            </a:endParaRPr>
          </a:p>
          <a:p>
            <a:pPr indent="0" lvl="0" marL="0" rtl="0" algn="l">
              <a:spcBef>
                <a:spcPts val="1600"/>
              </a:spcBef>
              <a:spcAft>
                <a:spcPts val="0"/>
              </a:spcAft>
              <a:buClr>
                <a:schemeClr val="dk2"/>
              </a:buClr>
              <a:buSzPts val="1100"/>
              <a:buFont typeface="Arial"/>
              <a:buNone/>
            </a:pPr>
            <a:r>
              <a:rPr i="1" lang="en" sz="1800">
                <a:solidFill>
                  <a:srgbClr val="666666"/>
                </a:solidFill>
              </a:rPr>
              <a:t>I hang out at my friends’ house after school all the time. I usually get a ride from my mom, but I guess I could ride my bike or skateboard</a:t>
            </a:r>
            <a:r>
              <a:rPr i="1" lang="en" sz="1800">
                <a:solidFill>
                  <a:srgbClr val="666666"/>
                </a:solidFill>
              </a:rPr>
              <a:t>...</a:t>
            </a:r>
            <a:r>
              <a:rPr lang="en" sz="1800">
                <a:solidFill>
                  <a:srgbClr val="000000"/>
                </a:solidFill>
              </a:rPr>
              <a:t>  </a:t>
            </a:r>
            <a:endParaRPr sz="1800">
              <a:solidFill>
                <a:srgbClr val="000000"/>
              </a:solidFill>
            </a:endParaRPr>
          </a:p>
          <a:p>
            <a:pPr indent="0" lvl="0" marL="0" rtl="0" algn="l">
              <a:spcBef>
                <a:spcPts val="1600"/>
              </a:spcBef>
              <a:spcAft>
                <a:spcPts val="1600"/>
              </a:spcAft>
              <a:buClr>
                <a:schemeClr val="dk2"/>
              </a:buClr>
              <a:buSzPts val="1100"/>
              <a:buFont typeface="Arial"/>
              <a:buNone/>
            </a:pPr>
            <a:r>
              <a:rPr b="1" lang="en" sz="1800">
                <a:solidFill>
                  <a:srgbClr val="000000"/>
                </a:solidFill>
              </a:rPr>
              <a:t>“I really love games. Project Miles makes exercising fun!”</a:t>
            </a:r>
            <a:endParaRPr b="1" sz="1800">
              <a:solidFill>
                <a:srgbClr val="000000"/>
              </a:solidFill>
            </a:endParaRPr>
          </a:p>
        </p:txBody>
      </p:sp>
      <p:pic>
        <p:nvPicPr>
          <p:cNvPr id="162" name="Google Shape;162;p23"/>
          <p:cNvPicPr preferRelativeResize="0"/>
          <p:nvPr/>
        </p:nvPicPr>
        <p:blipFill>
          <a:blip r:embed="rId3">
            <a:alphaModFix/>
          </a:blip>
          <a:stretch>
            <a:fillRect/>
          </a:stretch>
        </p:blipFill>
        <p:spPr>
          <a:xfrm>
            <a:off x="0" y="-366150"/>
            <a:ext cx="3673092" cy="55096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184325" y="320550"/>
            <a:ext cx="5209200" cy="45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Wireframe</a:t>
            </a:r>
            <a:r>
              <a:rPr lang="en"/>
              <a:t> </a:t>
            </a:r>
            <a:endParaRPr/>
          </a:p>
          <a:p>
            <a:pPr indent="0" lvl="0" marL="0" rtl="0" algn="l">
              <a:spcBef>
                <a:spcPts val="1000"/>
              </a:spcBef>
              <a:spcAft>
                <a:spcPts val="1000"/>
              </a:spcAft>
              <a:buNone/>
            </a:pPr>
            <a:r>
              <a:rPr lang="en" sz="2800"/>
              <a:t>User Experience</a:t>
            </a:r>
            <a:endParaRPr sz="2800"/>
          </a:p>
        </p:txBody>
      </p:sp>
      <p:pic>
        <p:nvPicPr>
          <p:cNvPr id="168" name="Google Shape;168;p24"/>
          <p:cNvPicPr preferRelativeResize="0"/>
          <p:nvPr/>
        </p:nvPicPr>
        <p:blipFill>
          <a:blip r:embed="rId3">
            <a:alphaModFix/>
          </a:blip>
          <a:stretch>
            <a:fillRect/>
          </a:stretch>
        </p:blipFill>
        <p:spPr>
          <a:xfrm>
            <a:off x="5265225" y="49375"/>
            <a:ext cx="3787327" cy="4964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descr="Screen Shot 2015-11-20 at 9.47.21 AM.png" id="173" name="Google Shape;173;p25"/>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74" name="Google Shape;174;p25"/>
          <p:cNvSpPr txBox="1"/>
          <p:nvPr>
            <p:ph type="title"/>
          </p:nvPr>
        </p:nvSpPr>
        <p:spPr>
          <a:xfrm>
            <a:off x="1354375" y="83900"/>
            <a:ext cx="5986500" cy="10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cont...</a:t>
            </a:r>
            <a:endParaRPr/>
          </a:p>
        </p:txBody>
      </p:sp>
      <p:pic>
        <p:nvPicPr>
          <p:cNvPr id="175" name="Google Shape;175;p25"/>
          <p:cNvPicPr preferRelativeResize="0"/>
          <p:nvPr/>
        </p:nvPicPr>
        <p:blipFill>
          <a:blip r:embed="rId4">
            <a:alphaModFix/>
          </a:blip>
          <a:stretch>
            <a:fillRect/>
          </a:stretch>
        </p:blipFill>
        <p:spPr>
          <a:xfrm>
            <a:off x="95450" y="857575"/>
            <a:ext cx="4320275" cy="4121402"/>
          </a:xfrm>
          <a:prstGeom prst="rect">
            <a:avLst/>
          </a:prstGeom>
          <a:noFill/>
          <a:ln>
            <a:noFill/>
          </a:ln>
        </p:spPr>
      </p:pic>
      <p:pic>
        <p:nvPicPr>
          <p:cNvPr id="176" name="Google Shape;176;p25"/>
          <p:cNvPicPr preferRelativeResize="0"/>
          <p:nvPr/>
        </p:nvPicPr>
        <p:blipFill>
          <a:blip r:embed="rId5">
            <a:alphaModFix/>
          </a:blip>
          <a:stretch>
            <a:fillRect/>
          </a:stretch>
        </p:blipFill>
        <p:spPr>
          <a:xfrm>
            <a:off x="4511900" y="857575"/>
            <a:ext cx="4479823" cy="41213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nvSpPr>
        <p:spPr>
          <a:xfrm>
            <a:off x="2006525" y="2542125"/>
            <a:ext cx="4901400" cy="5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D9EAD3"/>
                </a:solidFill>
                <a:latin typeface="Raleway"/>
                <a:ea typeface="Raleway"/>
                <a:cs typeface="Raleway"/>
                <a:sym typeface="Raleway"/>
              </a:rPr>
              <a:t>| </a:t>
            </a:r>
            <a:r>
              <a:rPr b="1" lang="en" sz="2300">
                <a:solidFill>
                  <a:schemeClr val="accent3"/>
                </a:solidFill>
                <a:latin typeface="Raleway"/>
                <a:ea typeface="Raleway"/>
                <a:cs typeface="Raleway"/>
                <a:sym typeface="Raleway"/>
              </a:rPr>
              <a:t>User Account </a:t>
            </a:r>
            <a:r>
              <a:rPr b="1" lang="en" sz="2300">
                <a:solidFill>
                  <a:srgbClr val="D9EAD3"/>
                </a:solidFill>
                <a:latin typeface="Raleway"/>
                <a:ea typeface="Raleway"/>
                <a:cs typeface="Raleway"/>
                <a:sym typeface="Raleway"/>
              </a:rPr>
              <a:t>|</a:t>
            </a:r>
            <a:r>
              <a:rPr b="1" lang="en" sz="2300">
                <a:solidFill>
                  <a:schemeClr val="accent3"/>
                </a:solidFill>
                <a:latin typeface="Raleway"/>
                <a:ea typeface="Raleway"/>
                <a:cs typeface="Raleway"/>
                <a:sym typeface="Raleway"/>
              </a:rPr>
              <a:t> Interactivity </a:t>
            </a:r>
            <a:r>
              <a:rPr b="1" lang="en" sz="2300">
                <a:solidFill>
                  <a:srgbClr val="D9EAD3"/>
                </a:solidFill>
                <a:latin typeface="Raleway"/>
                <a:ea typeface="Raleway"/>
                <a:cs typeface="Raleway"/>
                <a:sym typeface="Raleway"/>
              </a:rPr>
              <a:t>|</a:t>
            </a:r>
            <a:endParaRPr b="1" sz="2300">
              <a:solidFill>
                <a:schemeClr val="accent3"/>
              </a:solidFill>
              <a:latin typeface="Raleway"/>
              <a:ea typeface="Raleway"/>
              <a:cs typeface="Raleway"/>
              <a:sym typeface="Raleway"/>
            </a:endParaRPr>
          </a:p>
          <a:p>
            <a:pPr indent="0" lvl="0" marL="0" rtl="0" algn="ctr">
              <a:spcBef>
                <a:spcPts val="0"/>
              </a:spcBef>
              <a:spcAft>
                <a:spcPts val="0"/>
              </a:spcAft>
              <a:buNone/>
            </a:pPr>
            <a:r>
              <a:rPr b="1" lang="en" sz="2300">
                <a:solidFill>
                  <a:srgbClr val="D9EAD3"/>
                </a:solidFill>
                <a:latin typeface="Raleway"/>
                <a:ea typeface="Raleway"/>
                <a:cs typeface="Raleway"/>
                <a:sym typeface="Raleway"/>
              </a:rPr>
              <a:t>| </a:t>
            </a:r>
            <a:r>
              <a:rPr b="1" lang="en" sz="2300">
                <a:solidFill>
                  <a:schemeClr val="accent3"/>
                </a:solidFill>
                <a:latin typeface="Raleway"/>
                <a:ea typeface="Raleway"/>
                <a:cs typeface="Raleway"/>
                <a:sym typeface="Raleway"/>
              </a:rPr>
              <a:t>APIs &amp; Libraries </a:t>
            </a:r>
            <a:r>
              <a:rPr b="1" lang="en" sz="2300">
                <a:solidFill>
                  <a:srgbClr val="D9EAD3"/>
                </a:solidFill>
                <a:latin typeface="Raleway"/>
                <a:ea typeface="Raleway"/>
                <a:cs typeface="Raleway"/>
                <a:sym typeface="Raleway"/>
              </a:rPr>
              <a:t>|</a:t>
            </a:r>
            <a:r>
              <a:rPr b="1" lang="en" sz="2300">
                <a:solidFill>
                  <a:schemeClr val="accent3"/>
                </a:solidFill>
                <a:latin typeface="Raleway"/>
                <a:ea typeface="Raleway"/>
                <a:cs typeface="Raleway"/>
                <a:sym typeface="Raleway"/>
              </a:rPr>
              <a:t> Key Functions </a:t>
            </a:r>
            <a:r>
              <a:rPr b="1" lang="en" sz="2300">
                <a:solidFill>
                  <a:srgbClr val="D9EAD3"/>
                </a:solidFill>
                <a:latin typeface="Raleway"/>
                <a:ea typeface="Raleway"/>
                <a:cs typeface="Raleway"/>
                <a:sym typeface="Raleway"/>
              </a:rPr>
              <a:t>|</a:t>
            </a:r>
            <a:endParaRPr b="1" sz="2300">
              <a:solidFill>
                <a:schemeClr val="accent3"/>
              </a:solidFill>
              <a:latin typeface="Raleway"/>
              <a:ea typeface="Raleway"/>
              <a:cs typeface="Raleway"/>
              <a:sym typeface="Raleway"/>
            </a:endParaRPr>
          </a:p>
        </p:txBody>
      </p:sp>
      <p:sp>
        <p:nvSpPr>
          <p:cNvPr id="182" name="Google Shape;182;p26"/>
          <p:cNvSpPr txBox="1"/>
          <p:nvPr>
            <p:ph type="title"/>
          </p:nvPr>
        </p:nvSpPr>
        <p:spPr>
          <a:xfrm>
            <a:off x="406425" y="1197225"/>
            <a:ext cx="8296800" cy="1542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Code Sections</a:t>
            </a:r>
            <a:endParaRPr sz="2300">
              <a:solidFill>
                <a:schemeClr val="accent3"/>
              </a:solidFill>
            </a:endParaRPr>
          </a:p>
        </p:txBody>
      </p:sp>
      <p:sp>
        <p:nvSpPr>
          <p:cNvPr id="183" name="Google Shape;183;p26"/>
          <p:cNvSpPr txBox="1"/>
          <p:nvPr/>
        </p:nvSpPr>
        <p:spPr>
          <a:xfrm>
            <a:off x="6378400" y="4102400"/>
            <a:ext cx="2330100" cy="45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Lobster"/>
                <a:ea typeface="Lobster"/>
                <a:cs typeface="Lobster"/>
                <a:sym typeface="Lobster"/>
              </a:rPr>
              <a:t>Gabe Sucich</a:t>
            </a:r>
            <a:endParaRPr sz="1800">
              <a:solidFill>
                <a:srgbClr val="FFFFFF"/>
              </a:solidFill>
              <a:latin typeface="Lobster"/>
              <a:ea typeface="Lobster"/>
              <a:cs typeface="Lobster"/>
              <a:sym typeface="Lobs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7"/>
          <p:cNvSpPr txBox="1"/>
          <p:nvPr>
            <p:ph idx="4294967295" type="title"/>
          </p:nvPr>
        </p:nvSpPr>
        <p:spPr>
          <a:xfrm>
            <a:off x="2709725" y="554200"/>
            <a:ext cx="2730000" cy="66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Code Modules </a:t>
            </a:r>
            <a:endParaRPr sz="1500"/>
          </a:p>
        </p:txBody>
      </p:sp>
      <p:sp>
        <p:nvSpPr>
          <p:cNvPr id="189" name="Google Shape;189;p27"/>
          <p:cNvSpPr txBox="1"/>
          <p:nvPr/>
        </p:nvSpPr>
        <p:spPr>
          <a:xfrm>
            <a:off x="230975" y="1064725"/>
            <a:ext cx="2536200" cy="12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User Profile:</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146050" lvl="0" marL="114300" rtl="0" algn="l">
              <a:spcBef>
                <a:spcPts val="0"/>
              </a:spcBef>
              <a:spcAft>
                <a:spcPts val="0"/>
              </a:spcAft>
              <a:buSzPts val="1400"/>
              <a:buFont typeface="Lato"/>
              <a:buChar char="●"/>
            </a:pPr>
            <a:r>
              <a:rPr lang="en">
                <a:latin typeface="Lato"/>
                <a:ea typeface="Lato"/>
                <a:cs typeface="Lato"/>
                <a:sym typeface="Lato"/>
              </a:rPr>
              <a:t>Stores user profile information in local storage</a:t>
            </a:r>
            <a:endParaRPr>
              <a:latin typeface="Lato"/>
              <a:ea typeface="Lato"/>
              <a:cs typeface="Lato"/>
              <a:sym typeface="Lato"/>
            </a:endParaRPr>
          </a:p>
          <a:p>
            <a:pPr indent="-146050" lvl="0" marL="114300" rtl="0" algn="l">
              <a:spcBef>
                <a:spcPts val="0"/>
              </a:spcBef>
              <a:spcAft>
                <a:spcPts val="0"/>
              </a:spcAft>
              <a:buSzPts val="1400"/>
              <a:buFont typeface="Lato"/>
              <a:buChar char="●"/>
            </a:pPr>
            <a:r>
              <a:rPr lang="en">
                <a:latin typeface="Lato"/>
                <a:ea typeface="Lato"/>
                <a:cs typeface="Lato"/>
                <a:sym typeface="Lato"/>
              </a:rPr>
              <a:t>Stores user score in local storage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cxnSp>
        <p:nvCxnSpPr>
          <p:cNvPr id="190" name="Google Shape;190;p27"/>
          <p:cNvCxnSpPr/>
          <p:nvPr/>
        </p:nvCxnSpPr>
        <p:spPr>
          <a:xfrm>
            <a:off x="2318550" y="2383213"/>
            <a:ext cx="724800" cy="7032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7"/>
          <p:cNvCxnSpPr/>
          <p:nvPr/>
        </p:nvCxnSpPr>
        <p:spPr>
          <a:xfrm rot="10800000">
            <a:off x="2196200" y="2485600"/>
            <a:ext cx="689100" cy="6603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7"/>
          <p:cNvSpPr txBox="1"/>
          <p:nvPr/>
        </p:nvSpPr>
        <p:spPr>
          <a:xfrm>
            <a:off x="2806625" y="2996850"/>
            <a:ext cx="2536200" cy="18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User Interaction:</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146050" lvl="0" marL="114300" rtl="0" algn="l">
              <a:spcBef>
                <a:spcPts val="0"/>
              </a:spcBef>
              <a:spcAft>
                <a:spcPts val="0"/>
              </a:spcAft>
              <a:buSzPts val="1400"/>
              <a:buFont typeface="Lato"/>
              <a:buChar char="●"/>
            </a:pPr>
            <a:r>
              <a:rPr lang="en">
                <a:latin typeface="Lato"/>
                <a:ea typeface="Lato"/>
                <a:cs typeface="Lato"/>
                <a:sym typeface="Lato"/>
              </a:rPr>
              <a:t>Prompts the user about the nature of activity</a:t>
            </a:r>
            <a:endParaRPr>
              <a:latin typeface="Lato"/>
              <a:ea typeface="Lato"/>
              <a:cs typeface="Lato"/>
              <a:sym typeface="Lato"/>
            </a:endParaRPr>
          </a:p>
          <a:p>
            <a:pPr indent="-146050" lvl="0" marL="114300" rtl="0" algn="l">
              <a:spcBef>
                <a:spcPts val="0"/>
              </a:spcBef>
              <a:spcAft>
                <a:spcPts val="0"/>
              </a:spcAft>
              <a:buSzPts val="1400"/>
              <a:buFont typeface="Lato"/>
              <a:buChar char="●"/>
            </a:pPr>
            <a:r>
              <a:rPr lang="en">
                <a:latin typeface="Lato"/>
                <a:ea typeface="Lato"/>
                <a:cs typeface="Lato"/>
                <a:sym typeface="Lato"/>
              </a:rPr>
              <a:t>Stores locations in local storage for future reference</a:t>
            </a:r>
            <a:endParaRPr>
              <a:latin typeface="Lato"/>
              <a:ea typeface="Lato"/>
              <a:cs typeface="Lato"/>
              <a:sym typeface="Lato"/>
            </a:endParaRPr>
          </a:p>
          <a:p>
            <a:pPr indent="-146050" lvl="0" marL="114300" rtl="0" algn="l">
              <a:spcBef>
                <a:spcPts val="0"/>
              </a:spcBef>
              <a:spcAft>
                <a:spcPts val="0"/>
              </a:spcAft>
              <a:buSzPts val="1400"/>
              <a:buFont typeface="Lato"/>
              <a:buChar char="●"/>
            </a:pPr>
            <a:r>
              <a:rPr lang="en">
                <a:latin typeface="Lato"/>
                <a:ea typeface="Lato"/>
                <a:cs typeface="Lato"/>
                <a:sym typeface="Lato"/>
              </a:rPr>
              <a:t>Stores algorithm for calculating points earned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93" name="Google Shape;193;p27"/>
          <p:cNvSpPr txBox="1"/>
          <p:nvPr/>
        </p:nvSpPr>
        <p:spPr>
          <a:xfrm>
            <a:off x="1480750" y="2827900"/>
            <a:ext cx="1076700" cy="6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Sends new points to update score</a:t>
            </a:r>
            <a:endParaRPr sz="1000">
              <a:latin typeface="Lato"/>
              <a:ea typeface="Lato"/>
              <a:cs typeface="Lato"/>
              <a:sym typeface="Lato"/>
            </a:endParaRPr>
          </a:p>
        </p:txBody>
      </p:sp>
      <p:cxnSp>
        <p:nvCxnSpPr>
          <p:cNvPr id="194" name="Google Shape;194;p27"/>
          <p:cNvCxnSpPr/>
          <p:nvPr/>
        </p:nvCxnSpPr>
        <p:spPr>
          <a:xfrm flipH="1" rot="10800000">
            <a:off x="5229900" y="2161525"/>
            <a:ext cx="804000" cy="9762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7"/>
          <p:cNvCxnSpPr/>
          <p:nvPr/>
        </p:nvCxnSpPr>
        <p:spPr>
          <a:xfrm>
            <a:off x="5342825" y="4007250"/>
            <a:ext cx="1107600" cy="120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27"/>
          <p:cNvSpPr txBox="1"/>
          <p:nvPr/>
        </p:nvSpPr>
        <p:spPr>
          <a:xfrm>
            <a:off x="6269175" y="231900"/>
            <a:ext cx="2145300" cy="24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Geocoder and OpenRoute APIs</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146050" lvl="0" marL="114300" rtl="0" algn="l">
              <a:spcBef>
                <a:spcPts val="0"/>
              </a:spcBef>
              <a:spcAft>
                <a:spcPts val="0"/>
              </a:spcAft>
              <a:buSzPts val="1400"/>
              <a:buFont typeface="Lato"/>
              <a:buChar char="●"/>
            </a:pPr>
            <a:r>
              <a:rPr lang="en">
                <a:latin typeface="Lato"/>
                <a:ea typeface="Lato"/>
                <a:cs typeface="Lato"/>
                <a:sym typeface="Lato"/>
              </a:rPr>
              <a:t>Converts addresses to geocoordinates.</a:t>
            </a:r>
            <a:endParaRPr>
              <a:latin typeface="Lato"/>
              <a:ea typeface="Lato"/>
              <a:cs typeface="Lato"/>
              <a:sym typeface="Lato"/>
            </a:endParaRPr>
          </a:p>
          <a:p>
            <a:pPr indent="-146050" lvl="0" marL="114300" rtl="0" algn="l">
              <a:spcBef>
                <a:spcPts val="0"/>
              </a:spcBef>
              <a:spcAft>
                <a:spcPts val="0"/>
              </a:spcAft>
              <a:buSzPts val="1400"/>
              <a:buFont typeface="Lato"/>
              <a:buChar char="●"/>
            </a:pPr>
            <a:r>
              <a:rPr lang="en">
                <a:latin typeface="Lato"/>
                <a:ea typeface="Lato"/>
                <a:cs typeface="Lato"/>
                <a:sym typeface="Lato"/>
              </a:rPr>
              <a:t>Route distance calculated from geocoordinates`of starting point and destination are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97" name="Google Shape;197;p27"/>
          <p:cNvSpPr txBox="1"/>
          <p:nvPr/>
        </p:nvSpPr>
        <p:spPr>
          <a:xfrm>
            <a:off x="4572000" y="2053800"/>
            <a:ext cx="1076700" cy="6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Sends any addresses input by use</a:t>
            </a:r>
            <a:endParaRPr sz="1000">
              <a:latin typeface="Lato"/>
              <a:ea typeface="Lato"/>
              <a:cs typeface="Lato"/>
              <a:sym typeface="Lato"/>
            </a:endParaRPr>
          </a:p>
        </p:txBody>
      </p:sp>
      <p:sp>
        <p:nvSpPr>
          <p:cNvPr id="198" name="Google Shape;198;p27"/>
          <p:cNvSpPr txBox="1"/>
          <p:nvPr/>
        </p:nvSpPr>
        <p:spPr>
          <a:xfrm>
            <a:off x="5358275" y="3220892"/>
            <a:ext cx="1076700" cy="7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Sends user address and food preferences</a:t>
            </a:r>
            <a:endParaRPr sz="1000">
              <a:latin typeface="Lato"/>
              <a:ea typeface="Lato"/>
              <a:cs typeface="Lato"/>
              <a:sym typeface="Lato"/>
            </a:endParaRPr>
          </a:p>
        </p:txBody>
      </p:sp>
      <p:sp>
        <p:nvSpPr>
          <p:cNvPr id="199" name="Google Shape;199;p27"/>
          <p:cNvSpPr txBox="1"/>
          <p:nvPr/>
        </p:nvSpPr>
        <p:spPr>
          <a:xfrm>
            <a:off x="6587625" y="2840100"/>
            <a:ext cx="2145300" cy="21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Geocoder and Zomato Restaurant</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146050" lvl="0" marL="114300" rtl="0" algn="l">
              <a:spcBef>
                <a:spcPts val="0"/>
              </a:spcBef>
              <a:spcAft>
                <a:spcPts val="0"/>
              </a:spcAft>
              <a:buSzPts val="1400"/>
              <a:buFont typeface="Lato"/>
              <a:buChar char="●"/>
            </a:pPr>
            <a:r>
              <a:rPr lang="en">
                <a:latin typeface="Lato"/>
                <a:ea typeface="Lato"/>
                <a:cs typeface="Lato"/>
                <a:sym typeface="Lato"/>
              </a:rPr>
              <a:t>Converts current address to geocoordinates.</a:t>
            </a:r>
            <a:endParaRPr>
              <a:latin typeface="Lato"/>
              <a:ea typeface="Lato"/>
              <a:cs typeface="Lato"/>
              <a:sym typeface="Lato"/>
            </a:endParaRPr>
          </a:p>
          <a:p>
            <a:pPr indent="-146050" lvl="0" marL="114300" rtl="0" algn="l">
              <a:spcBef>
                <a:spcPts val="0"/>
              </a:spcBef>
              <a:spcAft>
                <a:spcPts val="0"/>
              </a:spcAft>
              <a:buSzPts val="1400"/>
              <a:buFont typeface="Lato"/>
              <a:buChar char="●"/>
            </a:pPr>
            <a:r>
              <a:rPr lang="en">
                <a:latin typeface="Lato"/>
                <a:ea typeface="Lato"/>
                <a:cs typeface="Lato"/>
                <a:sym typeface="Lato"/>
              </a:rPr>
              <a:t>Finds nearby restaurants matching search query.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00" name="Google Shape;200;p27"/>
          <p:cNvSpPr txBox="1"/>
          <p:nvPr/>
        </p:nvSpPr>
        <p:spPr>
          <a:xfrm>
            <a:off x="4148525" y="1062250"/>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8"/>
          <p:cNvSpPr txBox="1"/>
          <p:nvPr/>
        </p:nvSpPr>
        <p:spPr>
          <a:xfrm>
            <a:off x="408525" y="351975"/>
            <a:ext cx="80322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6" name="Google Shape;206;p28"/>
          <p:cNvSpPr txBox="1"/>
          <p:nvPr>
            <p:ph idx="4294967295" type="title"/>
          </p:nvPr>
        </p:nvSpPr>
        <p:spPr>
          <a:xfrm>
            <a:off x="2391675" y="351975"/>
            <a:ext cx="4065900" cy="66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TomTom Geocoder API</a:t>
            </a:r>
            <a:r>
              <a:rPr lang="en" sz="2700">
                <a:solidFill>
                  <a:schemeClr val="dk1"/>
                </a:solidFill>
              </a:rPr>
              <a:t> </a:t>
            </a:r>
            <a:endParaRPr sz="1500"/>
          </a:p>
        </p:txBody>
      </p:sp>
      <p:sp>
        <p:nvSpPr>
          <p:cNvPr id="207" name="Google Shape;207;p28"/>
          <p:cNvSpPr txBox="1"/>
          <p:nvPr/>
        </p:nvSpPr>
        <p:spPr>
          <a:xfrm>
            <a:off x="843075" y="1017975"/>
            <a:ext cx="71631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https://api.tomtom.com/search/2/structuredGeocode.JSON?key=[api_key]&amp;[address</a:t>
            </a:r>
            <a:r>
              <a:rPr lang="en">
                <a:latin typeface="Lato"/>
                <a:ea typeface="Lato"/>
                <a:cs typeface="Lato"/>
                <a:sym typeface="Lato"/>
              </a:rPr>
              <a:t>_info]</a:t>
            </a:r>
            <a:endParaRPr>
              <a:latin typeface="Lato"/>
              <a:ea typeface="Lato"/>
              <a:cs typeface="Lato"/>
              <a:sym typeface="Lato"/>
            </a:endParaRPr>
          </a:p>
        </p:txBody>
      </p:sp>
      <p:pic>
        <p:nvPicPr>
          <p:cNvPr id="208" name="Google Shape;208;p28"/>
          <p:cNvPicPr preferRelativeResize="0"/>
          <p:nvPr/>
        </p:nvPicPr>
        <p:blipFill>
          <a:blip r:embed="rId3">
            <a:alphaModFix/>
          </a:blip>
          <a:stretch>
            <a:fillRect/>
          </a:stretch>
        </p:blipFill>
        <p:spPr>
          <a:xfrm>
            <a:off x="71775" y="1434425"/>
            <a:ext cx="9000449" cy="3589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nvSpPr>
        <p:spPr>
          <a:xfrm>
            <a:off x="408525" y="351975"/>
            <a:ext cx="80322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14" name="Google Shape;214;p29"/>
          <p:cNvSpPr txBox="1"/>
          <p:nvPr>
            <p:ph idx="4294967295" type="title"/>
          </p:nvPr>
        </p:nvSpPr>
        <p:spPr>
          <a:xfrm>
            <a:off x="3065325" y="351975"/>
            <a:ext cx="2718600" cy="66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OpenRoute</a:t>
            </a:r>
            <a:r>
              <a:rPr lang="en" sz="2700">
                <a:solidFill>
                  <a:schemeClr val="dk1"/>
                </a:solidFill>
              </a:rPr>
              <a:t> API </a:t>
            </a:r>
            <a:endParaRPr sz="1500"/>
          </a:p>
        </p:txBody>
      </p:sp>
      <p:sp>
        <p:nvSpPr>
          <p:cNvPr id="215" name="Google Shape;215;p29"/>
          <p:cNvSpPr txBox="1"/>
          <p:nvPr/>
        </p:nvSpPr>
        <p:spPr>
          <a:xfrm>
            <a:off x="843075" y="1017975"/>
            <a:ext cx="71631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https://api.openrouteservice.org/v2/directions/foot-walking?api_key=[api_key]3&amp;start=[coordinates]&amp;end=[coordinates]</a:t>
            </a:r>
            <a:endParaRPr>
              <a:latin typeface="Lato"/>
              <a:ea typeface="Lato"/>
              <a:cs typeface="Lato"/>
              <a:sym typeface="Lato"/>
            </a:endParaRPr>
          </a:p>
        </p:txBody>
      </p:sp>
      <p:pic>
        <p:nvPicPr>
          <p:cNvPr id="216" name="Google Shape;216;p29"/>
          <p:cNvPicPr preferRelativeResize="0"/>
          <p:nvPr/>
        </p:nvPicPr>
        <p:blipFill>
          <a:blip r:embed="rId3">
            <a:alphaModFix/>
          </a:blip>
          <a:stretch>
            <a:fillRect/>
          </a:stretch>
        </p:blipFill>
        <p:spPr>
          <a:xfrm>
            <a:off x="152400" y="1624650"/>
            <a:ext cx="8833702" cy="3366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0"/>
          <p:cNvSpPr txBox="1"/>
          <p:nvPr/>
        </p:nvSpPr>
        <p:spPr>
          <a:xfrm>
            <a:off x="408525" y="351975"/>
            <a:ext cx="80322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2" name="Google Shape;222;p30"/>
          <p:cNvSpPr txBox="1"/>
          <p:nvPr>
            <p:ph idx="4294967295" type="title"/>
          </p:nvPr>
        </p:nvSpPr>
        <p:spPr>
          <a:xfrm>
            <a:off x="3481800" y="351975"/>
            <a:ext cx="2180400" cy="66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Zomato</a:t>
            </a:r>
            <a:r>
              <a:rPr lang="en" sz="2700">
                <a:solidFill>
                  <a:schemeClr val="dk1"/>
                </a:solidFill>
              </a:rPr>
              <a:t> API </a:t>
            </a:r>
            <a:endParaRPr sz="1500"/>
          </a:p>
        </p:txBody>
      </p:sp>
      <p:sp>
        <p:nvSpPr>
          <p:cNvPr id="223" name="Google Shape;223;p30"/>
          <p:cNvSpPr txBox="1"/>
          <p:nvPr/>
        </p:nvSpPr>
        <p:spPr>
          <a:xfrm>
            <a:off x="660225" y="932000"/>
            <a:ext cx="82254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https://developers.zomato.com/api/v2.1/search?q=[food_query]&amp;lat=[lat]&amp;lon=[lon]&amp;radius=[miles]</a:t>
            </a:r>
            <a:endParaRPr>
              <a:latin typeface="Lato"/>
              <a:ea typeface="Lato"/>
              <a:cs typeface="Lato"/>
              <a:sym typeface="Lato"/>
            </a:endParaRPr>
          </a:p>
        </p:txBody>
      </p:sp>
      <p:pic>
        <p:nvPicPr>
          <p:cNvPr id="224" name="Google Shape;224;p30"/>
          <p:cNvPicPr preferRelativeResize="0"/>
          <p:nvPr/>
        </p:nvPicPr>
        <p:blipFill>
          <a:blip r:embed="rId3">
            <a:alphaModFix/>
          </a:blip>
          <a:stretch>
            <a:fillRect/>
          </a:stretch>
        </p:blipFill>
        <p:spPr>
          <a:xfrm>
            <a:off x="152400" y="1281275"/>
            <a:ext cx="8848048" cy="370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nvSpPr>
        <p:spPr>
          <a:xfrm>
            <a:off x="408525" y="351975"/>
            <a:ext cx="80322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0" name="Google Shape;230;p31"/>
          <p:cNvSpPr txBox="1"/>
          <p:nvPr>
            <p:ph idx="4294967295" type="title"/>
          </p:nvPr>
        </p:nvSpPr>
        <p:spPr>
          <a:xfrm>
            <a:off x="3685950" y="351975"/>
            <a:ext cx="1772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Tabulator</a:t>
            </a:r>
            <a:endParaRPr sz="1500"/>
          </a:p>
        </p:txBody>
      </p:sp>
      <p:pic>
        <p:nvPicPr>
          <p:cNvPr id="231" name="Google Shape;231;p31"/>
          <p:cNvPicPr preferRelativeResize="0"/>
          <p:nvPr/>
        </p:nvPicPr>
        <p:blipFill>
          <a:blip r:embed="rId3">
            <a:alphaModFix/>
          </a:blip>
          <a:stretch>
            <a:fillRect/>
          </a:stretch>
        </p:blipFill>
        <p:spPr>
          <a:xfrm>
            <a:off x="209825" y="2017300"/>
            <a:ext cx="8839202" cy="3019023"/>
          </a:xfrm>
          <a:prstGeom prst="rect">
            <a:avLst/>
          </a:prstGeom>
          <a:noFill/>
          <a:ln>
            <a:noFill/>
          </a:ln>
        </p:spPr>
      </p:pic>
      <p:pic>
        <p:nvPicPr>
          <p:cNvPr id="232" name="Google Shape;232;p31"/>
          <p:cNvPicPr preferRelativeResize="0"/>
          <p:nvPr/>
        </p:nvPicPr>
        <p:blipFill>
          <a:blip r:embed="rId4">
            <a:alphaModFix/>
          </a:blip>
          <a:stretch>
            <a:fillRect/>
          </a:stretch>
        </p:blipFill>
        <p:spPr>
          <a:xfrm>
            <a:off x="209825" y="1172650"/>
            <a:ext cx="8839202" cy="6038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4"/>
          <p:cNvSpPr txBox="1"/>
          <p:nvPr/>
        </p:nvSpPr>
        <p:spPr>
          <a:xfrm>
            <a:off x="2375125" y="818000"/>
            <a:ext cx="4523700" cy="31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following slides with the green background </a:t>
            </a:r>
            <a:r>
              <a:rPr lang="en">
                <a:latin typeface="Lato"/>
                <a:ea typeface="Lato"/>
                <a:cs typeface="Lato"/>
                <a:sym typeface="Lato"/>
              </a:rPr>
              <a:t>are placeholders for our major presentation sections.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After that, you’ll find slide templates provided by Google slides, adjusted to fit our color scheme and branding, which you can copy and adapt to create your own slides.  Or not.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Please insert your slides in between the respective placeholder slides.  Feel free to adjust the wording of the section headings.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To use the templates below as starters you can either copy and paste chosen layouts into your section or click on Insert in the menu, then choose “New Slide” and you can select from different backgrounds..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2"/>
          <p:cNvSpPr txBox="1"/>
          <p:nvPr/>
        </p:nvSpPr>
        <p:spPr>
          <a:xfrm>
            <a:off x="408525" y="351975"/>
            <a:ext cx="80322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8" name="Google Shape;238;p32"/>
          <p:cNvSpPr txBox="1"/>
          <p:nvPr>
            <p:ph idx="4294967295" type="title"/>
          </p:nvPr>
        </p:nvSpPr>
        <p:spPr>
          <a:xfrm>
            <a:off x="3685950" y="351975"/>
            <a:ext cx="1772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Tabulator</a:t>
            </a:r>
            <a:endParaRPr sz="1500"/>
          </a:p>
        </p:txBody>
      </p:sp>
      <p:pic>
        <p:nvPicPr>
          <p:cNvPr id="239" name="Google Shape;239;p32"/>
          <p:cNvPicPr preferRelativeResize="0"/>
          <p:nvPr/>
        </p:nvPicPr>
        <p:blipFill>
          <a:blip r:embed="rId3">
            <a:alphaModFix/>
          </a:blip>
          <a:stretch>
            <a:fillRect/>
          </a:stretch>
        </p:blipFill>
        <p:spPr>
          <a:xfrm>
            <a:off x="209825" y="2017300"/>
            <a:ext cx="8839202" cy="3019023"/>
          </a:xfrm>
          <a:prstGeom prst="rect">
            <a:avLst/>
          </a:prstGeom>
          <a:noFill/>
          <a:ln>
            <a:noFill/>
          </a:ln>
        </p:spPr>
      </p:pic>
      <p:pic>
        <p:nvPicPr>
          <p:cNvPr id="240" name="Google Shape;240;p32"/>
          <p:cNvPicPr preferRelativeResize="0"/>
          <p:nvPr/>
        </p:nvPicPr>
        <p:blipFill>
          <a:blip r:embed="rId4">
            <a:alphaModFix/>
          </a:blip>
          <a:stretch>
            <a:fillRect/>
          </a:stretch>
        </p:blipFill>
        <p:spPr>
          <a:xfrm>
            <a:off x="209825" y="1172650"/>
            <a:ext cx="8839202" cy="6038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nvSpPr>
        <p:spPr>
          <a:xfrm>
            <a:off x="408525" y="351975"/>
            <a:ext cx="80322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6" name="Google Shape;246;p33"/>
          <p:cNvSpPr txBox="1"/>
          <p:nvPr>
            <p:ph idx="4294967295" type="title"/>
          </p:nvPr>
        </p:nvSpPr>
        <p:spPr>
          <a:xfrm>
            <a:off x="3685950" y="107950"/>
            <a:ext cx="1772100" cy="57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700">
                <a:solidFill>
                  <a:schemeClr val="dk1"/>
                </a:solidFill>
              </a:rPr>
              <a:t>Tabulator</a:t>
            </a:r>
            <a:endParaRPr sz="1500"/>
          </a:p>
        </p:txBody>
      </p:sp>
      <p:pic>
        <p:nvPicPr>
          <p:cNvPr id="247" name="Google Shape;247;p33"/>
          <p:cNvPicPr preferRelativeResize="0"/>
          <p:nvPr/>
        </p:nvPicPr>
        <p:blipFill>
          <a:blip r:embed="rId3">
            <a:alphaModFix/>
          </a:blip>
          <a:stretch>
            <a:fillRect/>
          </a:stretch>
        </p:blipFill>
        <p:spPr>
          <a:xfrm>
            <a:off x="152400" y="687850"/>
            <a:ext cx="8839201" cy="2181236"/>
          </a:xfrm>
          <a:prstGeom prst="rect">
            <a:avLst/>
          </a:prstGeom>
          <a:noFill/>
          <a:ln>
            <a:noFill/>
          </a:ln>
        </p:spPr>
      </p:pic>
      <p:pic>
        <p:nvPicPr>
          <p:cNvPr id="248" name="Google Shape;248;p33"/>
          <p:cNvPicPr preferRelativeResize="0"/>
          <p:nvPr/>
        </p:nvPicPr>
        <p:blipFill>
          <a:blip r:embed="rId4">
            <a:alphaModFix/>
          </a:blip>
          <a:stretch>
            <a:fillRect/>
          </a:stretch>
        </p:blipFill>
        <p:spPr>
          <a:xfrm>
            <a:off x="152400" y="2869075"/>
            <a:ext cx="8839201" cy="21630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2BB8FF"/>
            </a:gs>
            <a:gs pos="100000">
              <a:srgbClr val="066EA1"/>
            </a:gs>
          </a:gsLst>
          <a:path path="circle">
            <a:fillToRect b="50%" l="50%" r="50%" t="50%"/>
          </a:path>
          <a:tileRect/>
        </a:gradFill>
      </p:bgPr>
    </p:bg>
    <p:spTree>
      <p:nvGrpSpPr>
        <p:cNvPr id="252" name="Shape 252"/>
        <p:cNvGrpSpPr/>
        <p:nvPr/>
      </p:nvGrpSpPr>
      <p:grpSpPr>
        <a:xfrm>
          <a:off x="0" y="0"/>
          <a:ext cx="0" cy="0"/>
          <a:chOff x="0" y="0"/>
          <a:chExt cx="0" cy="0"/>
        </a:xfrm>
      </p:grpSpPr>
      <p:pic>
        <p:nvPicPr>
          <p:cNvPr id="253" name="Google Shape;253;p3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54" name="Google Shape;254;p3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55" name="Google Shape;255;p3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Intro</a:t>
            </a:r>
            <a:endParaRPr b="1" sz="3000">
              <a:solidFill>
                <a:schemeClr val="lt2"/>
              </a:solidFill>
              <a:latin typeface="Raleway"/>
              <a:ea typeface="Raleway"/>
              <a:cs typeface="Raleway"/>
              <a:sym typeface="Raleway"/>
            </a:endParaRPr>
          </a:p>
        </p:txBody>
      </p:sp>
      <p:sp>
        <p:nvSpPr>
          <p:cNvPr id="256" name="Google Shape;256;p3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Choose one approach</a:t>
            </a:r>
            <a:r>
              <a:rPr lang="en" sz="1200">
                <a:latin typeface="Raleway"/>
                <a:ea typeface="Raleway"/>
                <a:cs typeface="Raleway"/>
                <a:sym typeface="Raleway"/>
              </a:rPr>
              <a:t> </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Unexpected</a:t>
            </a:r>
            <a:br>
              <a:rPr lang="en" sz="1400">
                <a:latin typeface="Raleway"/>
                <a:ea typeface="Raleway"/>
                <a:cs typeface="Raleway"/>
                <a:sym typeface="Raleway"/>
              </a:rPr>
            </a:br>
            <a:r>
              <a:rPr lang="en" sz="1200">
                <a:solidFill>
                  <a:schemeClr val="dk2"/>
                </a:solidFill>
                <a:latin typeface="Raleway"/>
                <a:ea typeface="Raleway"/>
                <a:cs typeface="Raleway"/>
                <a:sym typeface="Raleway"/>
              </a:rPr>
              <a:t>Highlight what’s new, unusual, 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surprising.</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Emotional</a:t>
            </a:r>
            <a:br>
              <a:rPr lang="en" sz="1400">
                <a:latin typeface="Raleway"/>
                <a:ea typeface="Raleway"/>
                <a:cs typeface="Raleway"/>
                <a:sym typeface="Raleway"/>
              </a:rPr>
            </a:br>
            <a:r>
              <a:rPr lang="en" sz="1200">
                <a:solidFill>
                  <a:schemeClr val="dk2"/>
                </a:solidFill>
                <a:latin typeface="Raleway"/>
                <a:ea typeface="Raleway"/>
                <a:cs typeface="Raleway"/>
                <a:sym typeface="Raleway"/>
              </a:rPr>
              <a:t>Give people a reason to care.</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Simple</a:t>
            </a:r>
            <a:br>
              <a:rPr lang="en" sz="1400">
                <a:latin typeface="Raleway"/>
                <a:ea typeface="Raleway"/>
                <a:cs typeface="Raleway"/>
                <a:sym typeface="Raleway"/>
              </a:rPr>
            </a:br>
            <a:r>
              <a:rPr lang="en" sz="1200">
                <a:solidFill>
                  <a:schemeClr val="dk2"/>
                </a:solidFill>
                <a:latin typeface="Raleway"/>
                <a:ea typeface="Raleway"/>
                <a:cs typeface="Raleway"/>
                <a:sym typeface="Raleway"/>
              </a:rPr>
              <a:t>Provide a simple unifying message for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what</a:t>
            </a:r>
            <a:r>
              <a:rPr lang="en" sz="1200">
                <a:latin typeface="Raleway"/>
                <a:ea typeface="Raleway"/>
                <a:cs typeface="Raleway"/>
                <a:sym typeface="Raleway"/>
              </a:rPr>
              <a:t> </a:t>
            </a:r>
            <a:r>
              <a:rPr lang="en" sz="1200">
                <a:solidFill>
                  <a:schemeClr val="dk2"/>
                </a:solidFill>
                <a:latin typeface="Raleway"/>
                <a:ea typeface="Raleway"/>
                <a:cs typeface="Raleway"/>
                <a:sym typeface="Raleway"/>
              </a:rPr>
              <a:t>is to come</a:t>
            </a:r>
            <a:endParaRPr sz="1200">
              <a:solidFill>
                <a:schemeClr val="dk2"/>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Google Shape;261;p35"/>
          <p:cNvGrpSpPr/>
          <p:nvPr/>
        </p:nvGrpSpPr>
        <p:grpSpPr>
          <a:xfrm>
            <a:off x="6781388" y="2464029"/>
            <a:ext cx="2212050" cy="2537076"/>
            <a:chOff x="6803275" y="395363"/>
            <a:chExt cx="2212050" cy="2537076"/>
          </a:xfrm>
        </p:grpSpPr>
        <p:pic>
          <p:nvPicPr>
            <p:cNvPr id="262" name="Google Shape;262;p35"/>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263" name="Google Shape;263;p35"/>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64" name="Google Shape;264;p35"/>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In this example, we’re leading off with something </a:t>
              </a:r>
              <a:r>
                <a:rPr b="1" lang="en" sz="1200">
                  <a:solidFill>
                    <a:schemeClr val="dk2"/>
                  </a:solidFill>
                  <a:latin typeface="Raleway"/>
                  <a:ea typeface="Raleway"/>
                  <a:cs typeface="Raleway"/>
                  <a:sym typeface="Raleway"/>
                </a:rPr>
                <a:t>unexpected.</a:t>
              </a:r>
              <a:r>
                <a:rPr lang="en" sz="1200">
                  <a:solidFill>
                    <a:schemeClr val="dk2"/>
                  </a:solidFill>
                  <a:latin typeface="Raleway"/>
                  <a:ea typeface="Raleway"/>
                  <a:cs typeface="Raleway"/>
                  <a:sym typeface="Raleway"/>
                </a:rPr>
                <a:t>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While the audience is trying to come up with a number, we’ll surprise them with the next slide.</a:t>
              </a:r>
              <a:endParaRPr b="1" sz="1200">
                <a:solidFill>
                  <a:schemeClr val="dk2"/>
                </a:solidFill>
                <a:latin typeface="Raleway"/>
                <a:ea typeface="Raleway"/>
                <a:cs typeface="Raleway"/>
                <a:sym typeface="Raleway"/>
              </a:endParaRPr>
            </a:p>
          </p:txBody>
        </p:sp>
      </p:grpSp>
      <p:sp>
        <p:nvSpPr>
          <p:cNvPr id="265" name="Google Shape;265;p35"/>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languages do </a:t>
            </a:r>
            <a:br>
              <a:rPr lang="en"/>
            </a:br>
            <a:r>
              <a:rPr lang="en"/>
              <a:t>you need to know to </a:t>
            </a:r>
            <a:r>
              <a:rPr lang="en">
                <a:solidFill>
                  <a:srgbClr val="00FF00"/>
                </a:solidFill>
              </a:rPr>
              <a:t>communicate with </a:t>
            </a:r>
            <a:br>
              <a:rPr lang="en">
                <a:solidFill>
                  <a:srgbClr val="00FF00"/>
                </a:solidFill>
              </a:rPr>
            </a:br>
            <a:r>
              <a:rPr lang="en">
                <a:solidFill>
                  <a:srgbClr val="00FF00"/>
                </a:solidFill>
              </a:rPr>
              <a:t>the rest of the world?</a:t>
            </a:r>
            <a:endParaRPr>
              <a:solidFill>
                <a:srgbClr val="00FF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Just one!</a:t>
            </a:r>
            <a:r>
              <a:rPr lang="en"/>
              <a:t> Your own.</a:t>
            </a:r>
            <a:endParaRPr/>
          </a:p>
          <a:p>
            <a:pPr indent="0" lvl="0" marL="0" rtl="0" algn="l">
              <a:spcBef>
                <a:spcPts val="1000"/>
              </a:spcBef>
              <a:spcAft>
                <a:spcPts val="1000"/>
              </a:spcAft>
              <a:buNone/>
            </a:pPr>
            <a:r>
              <a:rPr b="0" lang="en" sz="2400"/>
              <a:t>(With a little help from your smart phone)</a:t>
            </a:r>
            <a:endParaRPr b="0" sz="2400"/>
          </a:p>
        </p:txBody>
      </p:sp>
      <p:grpSp>
        <p:nvGrpSpPr>
          <p:cNvPr id="271" name="Google Shape;271;p36"/>
          <p:cNvGrpSpPr/>
          <p:nvPr/>
        </p:nvGrpSpPr>
        <p:grpSpPr>
          <a:xfrm>
            <a:off x="6781388" y="2464035"/>
            <a:ext cx="2212050" cy="2537076"/>
            <a:chOff x="6803275" y="395363"/>
            <a:chExt cx="2212050" cy="2537076"/>
          </a:xfrm>
        </p:grpSpPr>
        <p:pic>
          <p:nvPicPr>
            <p:cNvPr id="272" name="Google Shape;272;p3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273" name="Google Shape;273;p3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74" name="Google Shape;274;p3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Remember. If something sounds like common sense, people will ignore it.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Highlight what is unexpected about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your topic.</a:t>
              </a:r>
              <a:endParaRPr b="1" sz="1200">
                <a:solidFill>
                  <a:schemeClr val="dk2"/>
                </a:solidFill>
                <a:latin typeface="Raleway"/>
                <a:ea typeface="Raleway"/>
                <a:cs typeface="Raleway"/>
                <a:sym typeface="Raleway"/>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Google Translate app can repeat anything you say in up to </a:t>
            </a:r>
            <a:r>
              <a:rPr lang="en"/>
              <a:t>NINETY LANGUAGES</a:t>
            </a:r>
            <a:r>
              <a:rPr lang="en" sz="2400"/>
              <a:t> </a:t>
            </a:r>
            <a:r>
              <a:rPr b="0" lang="en" sz="2400">
                <a:solidFill>
                  <a:schemeClr val="dk2"/>
                </a:solidFill>
              </a:rPr>
              <a:t>from German and Japanese  to Czech and Zulu</a:t>
            </a:r>
            <a:endParaRPr b="0" sz="2400">
              <a:solidFill>
                <a:schemeClr val="dk2"/>
              </a:solidFill>
            </a:endParaRPr>
          </a:p>
        </p:txBody>
      </p:sp>
      <p:pic>
        <p:nvPicPr>
          <p:cNvPr id="280" name="Google Shape;280;p37"/>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grpSp>
        <p:nvGrpSpPr>
          <p:cNvPr id="281" name="Google Shape;281;p37"/>
          <p:cNvGrpSpPr/>
          <p:nvPr/>
        </p:nvGrpSpPr>
        <p:grpSpPr>
          <a:xfrm>
            <a:off x="6781388" y="2464035"/>
            <a:ext cx="2212050" cy="2537076"/>
            <a:chOff x="6803275" y="395363"/>
            <a:chExt cx="2212050" cy="2537076"/>
          </a:xfrm>
        </p:grpSpPr>
        <p:pic>
          <p:nvPicPr>
            <p:cNvPr id="282" name="Google Shape;282;p37"/>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283" name="Google Shape;283;p37"/>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84" name="Google Shape;284;p3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Don’t wait till the end of the presentation to give the bottom line.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Reveal your product or idea (in this case a translation app) up front.</a:t>
              </a:r>
              <a:endParaRPr b="1" sz="1200">
                <a:solidFill>
                  <a:schemeClr val="dk1"/>
                </a:solidFill>
                <a:latin typeface="Raleway"/>
                <a:ea typeface="Raleway"/>
                <a:cs typeface="Raleway"/>
                <a:sym typeface="Raleway"/>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2BB8FF"/>
            </a:gs>
            <a:gs pos="100000">
              <a:srgbClr val="066EA1"/>
            </a:gs>
          </a:gsLst>
          <a:path path="circle">
            <a:fillToRect b="50%" l="50%" r="50%" t="50%"/>
          </a:path>
          <a:tileRect/>
        </a:gradFill>
      </p:bgPr>
    </p:bg>
    <p:spTree>
      <p:nvGrpSpPr>
        <p:cNvPr id="288" name="Shape 288"/>
        <p:cNvGrpSpPr/>
        <p:nvPr/>
      </p:nvGrpSpPr>
      <p:grpSpPr>
        <a:xfrm>
          <a:off x="0" y="0"/>
          <a:ext cx="0" cy="0"/>
          <a:chOff x="0" y="0"/>
          <a:chExt cx="0" cy="0"/>
        </a:xfrm>
      </p:grpSpPr>
      <p:pic>
        <p:nvPicPr>
          <p:cNvPr id="289" name="Google Shape;289;p3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90" name="Google Shape;290;p3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91" name="Google Shape;291;p38"/>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2. Examples</a:t>
            </a:r>
            <a:endParaRPr b="1" sz="3000">
              <a:solidFill>
                <a:schemeClr val="lt2"/>
              </a:solidFill>
              <a:latin typeface="Raleway"/>
              <a:ea typeface="Raleway"/>
              <a:cs typeface="Raleway"/>
              <a:sym typeface="Raleway"/>
            </a:endParaRPr>
          </a:p>
        </p:txBody>
      </p:sp>
      <p:sp>
        <p:nvSpPr>
          <p:cNvPr id="292" name="Google Shape;292;p38"/>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By the end of this section, your audience should be able to visualize: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a:t>
            </a:r>
            <a:br>
              <a:rPr lang="en" sz="1200">
                <a:latin typeface="Raleway"/>
                <a:ea typeface="Raleway"/>
                <a:cs typeface="Raleway"/>
                <a:sym typeface="Raleway"/>
              </a:rPr>
            </a:br>
            <a:r>
              <a:rPr lang="en" sz="1200">
                <a:latin typeface="Raleway"/>
                <a:ea typeface="Raleway"/>
                <a:cs typeface="Raleway"/>
                <a:sym typeface="Raleway"/>
              </a:rPr>
              <a:t>What is the pain you cure with your solution?</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Who</a:t>
            </a:r>
            <a:br>
              <a:rPr lang="en" sz="1400">
                <a:latin typeface="Raleway"/>
                <a:ea typeface="Raleway"/>
                <a:cs typeface="Raleway"/>
                <a:sym typeface="Raleway"/>
              </a:rPr>
            </a:br>
            <a:r>
              <a:rPr lang="en" sz="1200">
                <a:latin typeface="Raleway"/>
                <a:ea typeface="Raleway"/>
                <a:cs typeface="Raleway"/>
                <a:sym typeface="Raleway"/>
              </a:rPr>
              <a:t>Show them a specific person who would benefit from your solution.</a:t>
            </a:r>
            <a:endParaRPr sz="1200">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6" name="Shape 296"/>
        <p:cNvGrpSpPr/>
        <p:nvPr/>
      </p:nvGrpSpPr>
      <p:grpSpPr>
        <a:xfrm>
          <a:off x="0" y="0"/>
          <a:ext cx="0" cy="0"/>
          <a:chOff x="0" y="0"/>
          <a:chExt cx="0" cy="0"/>
        </a:xfrm>
      </p:grpSpPr>
      <p:pic>
        <p:nvPicPr>
          <p:cNvPr descr="Screen Shot 2015-11-19 at 11.46.25 PM.png" id="297" name="Google Shape;297;p39"/>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298" name="Google Shape;298;p39"/>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Alberto.</a:t>
            </a:r>
            <a:r>
              <a:rPr lang="en" sz="3000">
                <a:solidFill>
                  <a:schemeClr val="dk1"/>
                </a:solidFill>
              </a:rPr>
              <a:t> </a:t>
            </a:r>
            <a:endParaRPr sz="3000">
              <a:solidFill>
                <a:schemeClr val="dk1"/>
              </a:solidFill>
            </a:endParaRPr>
          </a:p>
          <a:p>
            <a:pPr indent="0" lvl="0" marL="0" rtl="0" algn="l">
              <a:spcBef>
                <a:spcPts val="1600"/>
              </a:spcBef>
              <a:spcAft>
                <a:spcPts val="0"/>
              </a:spcAft>
              <a:buNone/>
            </a:pPr>
            <a:r>
              <a:rPr lang="en" sz="1800">
                <a:solidFill>
                  <a:srgbClr val="000000"/>
                </a:solidFill>
              </a:rPr>
              <a:t>He recently moved from Spain to a small town in Northern Ireland.</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t>He loved soccer, but feared he had no way to talk to a coach or teammates. </a:t>
            </a:r>
            <a:endParaRPr sz="1800">
              <a:solidFill>
                <a:srgbClr val="000000"/>
              </a:solidFill>
            </a:endParaRPr>
          </a:p>
        </p:txBody>
      </p:sp>
      <p:grpSp>
        <p:nvGrpSpPr>
          <p:cNvPr id="299" name="Google Shape;299;p39"/>
          <p:cNvGrpSpPr/>
          <p:nvPr/>
        </p:nvGrpSpPr>
        <p:grpSpPr>
          <a:xfrm>
            <a:off x="134988" y="2464035"/>
            <a:ext cx="2212050" cy="2537076"/>
            <a:chOff x="6803275" y="395363"/>
            <a:chExt cx="2212050" cy="2537076"/>
          </a:xfrm>
        </p:grpSpPr>
        <p:pic>
          <p:nvPicPr>
            <p:cNvPr id="300" name="Google Shape;300;p39"/>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301" name="Google Shape;301;p39"/>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302" name="Google Shape;302;p39"/>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Tell the audience about the problem through a </a:t>
              </a:r>
              <a:r>
                <a:rPr b="1" lang="en" sz="1200">
                  <a:solidFill>
                    <a:schemeClr val="dk2"/>
                  </a:solidFill>
                  <a:latin typeface="Raleway"/>
                  <a:ea typeface="Raleway"/>
                  <a:cs typeface="Raleway"/>
                  <a:sym typeface="Raleway"/>
                </a:rPr>
                <a:t>story</a:t>
              </a:r>
              <a:r>
                <a:rPr lang="en" sz="1200">
                  <a:solidFill>
                    <a:schemeClr val="dk2"/>
                  </a:solidFill>
                  <a:latin typeface="Raleway"/>
                  <a:ea typeface="Raleway"/>
                  <a:cs typeface="Raleway"/>
                  <a:sym typeface="Raleway"/>
                </a:rPr>
                <a:t>, ideally a person. </a:t>
              </a:r>
              <a:endParaRPr b="1" sz="1200">
                <a:solidFill>
                  <a:schemeClr val="dk1"/>
                </a:solidFill>
                <a:latin typeface="Raleway"/>
                <a:ea typeface="Raleway"/>
                <a:cs typeface="Raleway"/>
                <a:sym typeface="Raleway"/>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6" name="Shape 306"/>
        <p:cNvGrpSpPr/>
        <p:nvPr/>
      </p:nvGrpSpPr>
      <p:grpSpPr>
        <a:xfrm>
          <a:off x="0" y="0"/>
          <a:ext cx="0" cy="0"/>
          <a:chOff x="0" y="0"/>
          <a:chExt cx="0" cy="0"/>
        </a:xfrm>
      </p:grpSpPr>
      <p:sp>
        <p:nvSpPr>
          <p:cNvPr id="307" name="Google Shape;307;p40"/>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Meet Marcos.</a:t>
            </a:r>
            <a:endParaRPr b="1" sz="3000">
              <a:solidFill>
                <a:schemeClr val="dk1"/>
              </a:solidFill>
            </a:endParaRPr>
          </a:p>
          <a:p>
            <a:pPr indent="0" lvl="0" marL="0" rtl="0" algn="l">
              <a:lnSpc>
                <a:spcPct val="115000"/>
              </a:lnSpc>
              <a:spcBef>
                <a:spcPts val="1600"/>
              </a:spcBef>
              <a:spcAft>
                <a:spcPts val="0"/>
              </a:spcAft>
              <a:buNone/>
            </a:pPr>
            <a:r>
              <a:rPr lang="en" sz="1800"/>
              <a:t>He recently opened a camera shop near the Louvre in Paris. </a:t>
            </a:r>
            <a:endParaRPr sz="1800"/>
          </a:p>
          <a:p>
            <a:pPr indent="0" lvl="0" marL="0" rtl="0" algn="l">
              <a:lnSpc>
                <a:spcPct val="115000"/>
              </a:lnSpc>
              <a:spcBef>
                <a:spcPts val="1600"/>
              </a:spcBef>
              <a:spcAft>
                <a:spcPts val="1600"/>
              </a:spcAft>
              <a:buNone/>
            </a:pPr>
            <a:r>
              <a:rPr lang="en" sz="1800"/>
              <a:t>Visitors to his store, mostly tourists, speak many different languages making anything beyond a simple transaction a challenge.</a:t>
            </a:r>
            <a:endParaRPr sz="1800"/>
          </a:p>
        </p:txBody>
      </p:sp>
      <p:pic>
        <p:nvPicPr>
          <p:cNvPr id="308" name="Google Shape;308;p40"/>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grpSp>
        <p:nvGrpSpPr>
          <p:cNvPr id="309" name="Google Shape;309;p40"/>
          <p:cNvGrpSpPr/>
          <p:nvPr/>
        </p:nvGrpSpPr>
        <p:grpSpPr>
          <a:xfrm>
            <a:off x="6781388" y="2464035"/>
            <a:ext cx="2212050" cy="2537076"/>
            <a:chOff x="6803275" y="395363"/>
            <a:chExt cx="2212050" cy="2537076"/>
          </a:xfrm>
        </p:grpSpPr>
        <p:pic>
          <p:nvPicPr>
            <p:cNvPr id="310" name="Google Shape;310;p40"/>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311" name="Google Shape;311;p40"/>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312" name="Google Shape;312;p4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b="1" sz="1200">
                <a:solidFill>
                  <a:schemeClr val="dk1"/>
                </a:solidFill>
                <a:latin typeface="Raleway"/>
                <a:ea typeface="Raleway"/>
                <a:cs typeface="Raleway"/>
                <a:sym typeface="Raleway"/>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descr="Screen Shot 2015-11-20 at 9.47.21 AM.png" id="317" name="Google Shape;317;p41"/>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318" name="Google Shape;318;p41"/>
          <p:cNvSpPr txBox="1"/>
          <p:nvPr>
            <p:ph type="title"/>
          </p:nvPr>
        </p:nvSpPr>
        <p:spPr>
          <a:xfrm>
            <a:off x="356628" y="8532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translation barrier left Alberto feeling lonely and hurt Marco’s business.</a:t>
            </a:r>
            <a:endParaRPr/>
          </a:p>
        </p:txBody>
      </p:sp>
      <p:grpSp>
        <p:nvGrpSpPr>
          <p:cNvPr id="319" name="Google Shape;319;p41"/>
          <p:cNvGrpSpPr/>
          <p:nvPr/>
        </p:nvGrpSpPr>
        <p:grpSpPr>
          <a:xfrm>
            <a:off x="6781388" y="2464035"/>
            <a:ext cx="2212050" cy="2537076"/>
            <a:chOff x="6803275" y="395363"/>
            <a:chExt cx="2212050" cy="2537076"/>
          </a:xfrm>
        </p:grpSpPr>
        <p:pic>
          <p:nvPicPr>
            <p:cNvPr id="320" name="Google Shape;320;p4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321" name="Google Shape;321;p41"/>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322" name="Google Shape;322;p4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Ideally, speak of people in very different situations, but where each could benefit from your solution.</a:t>
              </a:r>
              <a:endParaRPr b="1" sz="1200">
                <a:solidFill>
                  <a:schemeClr val="dk1"/>
                </a:solidFill>
                <a:latin typeface="Raleway"/>
                <a:ea typeface="Raleway"/>
                <a:cs typeface="Raleway"/>
                <a:sym typeface="Raleway"/>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5"/>
          <p:cNvSpPr txBox="1"/>
          <p:nvPr>
            <p:ph type="title"/>
          </p:nvPr>
        </p:nvSpPr>
        <p:spPr>
          <a:xfrm>
            <a:off x="406425" y="1730625"/>
            <a:ext cx="8296800" cy="1542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What It Is</a:t>
            </a:r>
            <a:endParaRPr sz="2300">
              <a:solidFill>
                <a:schemeClr val="accent3"/>
              </a:solidFill>
            </a:endParaRPr>
          </a:p>
        </p:txBody>
      </p:sp>
      <p:sp>
        <p:nvSpPr>
          <p:cNvPr id="95" name="Google Shape;95;p15"/>
          <p:cNvSpPr txBox="1"/>
          <p:nvPr/>
        </p:nvSpPr>
        <p:spPr>
          <a:xfrm>
            <a:off x="3072000" y="2846925"/>
            <a:ext cx="3000000" cy="5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accent3"/>
                </a:solidFill>
                <a:latin typeface="Raleway"/>
                <a:ea typeface="Raleway"/>
                <a:cs typeface="Raleway"/>
                <a:sym typeface="Raleway"/>
              </a:rPr>
              <a:t>project description</a:t>
            </a:r>
            <a:endParaRPr b="1" sz="2300">
              <a:solidFill>
                <a:schemeClr val="accent3"/>
              </a:solidFill>
              <a:latin typeface="Raleway"/>
              <a:ea typeface="Raleway"/>
              <a:cs typeface="Raleway"/>
              <a:sym typeface="Raleway"/>
            </a:endParaRPr>
          </a:p>
        </p:txBody>
      </p:sp>
      <p:sp>
        <p:nvSpPr>
          <p:cNvPr id="96" name="Google Shape;96;p15"/>
          <p:cNvSpPr txBox="1"/>
          <p:nvPr/>
        </p:nvSpPr>
        <p:spPr>
          <a:xfrm>
            <a:off x="6378400" y="4102400"/>
            <a:ext cx="2330100" cy="45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Lobster"/>
                <a:ea typeface="Lobster"/>
                <a:cs typeface="Lobster"/>
                <a:sym typeface="Lobster"/>
              </a:rPr>
              <a:t>Kaitlin Elisabeth Hulsy</a:t>
            </a:r>
            <a:endParaRPr sz="1800">
              <a:solidFill>
                <a:srgbClr val="FFFFFF"/>
              </a:solidFill>
              <a:latin typeface="Lobster"/>
              <a:ea typeface="Lobster"/>
              <a:cs typeface="Lobster"/>
              <a:sym typeface="Lobs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6" name="Shape 326"/>
        <p:cNvGrpSpPr/>
        <p:nvPr/>
      </p:nvGrpSpPr>
      <p:grpSpPr>
        <a:xfrm>
          <a:off x="0" y="0"/>
          <a:ext cx="0" cy="0"/>
          <a:chOff x="0" y="0"/>
          <a:chExt cx="0" cy="0"/>
        </a:xfrm>
      </p:grpSpPr>
      <p:pic>
        <p:nvPicPr>
          <p:cNvPr id="327" name="Google Shape;327;p42"/>
          <p:cNvPicPr preferRelativeResize="0"/>
          <p:nvPr/>
        </p:nvPicPr>
        <p:blipFill rotWithShape="1">
          <a:blip r:embed="rId3">
            <a:alphaModFix/>
          </a:blip>
          <a:srcRect b="15074" l="0" r="0" t="0"/>
          <a:stretch/>
        </p:blipFill>
        <p:spPr>
          <a:xfrm>
            <a:off x="0" y="0"/>
            <a:ext cx="9143997" cy="5143498"/>
          </a:xfrm>
          <a:prstGeom prst="rect">
            <a:avLst/>
          </a:prstGeom>
          <a:noFill/>
          <a:ln>
            <a:noFill/>
          </a:ln>
        </p:spPr>
      </p:pic>
      <p:sp>
        <p:nvSpPr>
          <p:cNvPr id="328" name="Google Shape;328;p42"/>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2"/>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Then, Marcos discovered Google Translate</a:t>
            </a:r>
            <a:endParaRPr b="1" sz="2800">
              <a:solidFill>
                <a:schemeClr val="accent5"/>
              </a:solidFill>
            </a:endParaRPr>
          </a:p>
          <a:p>
            <a:pPr indent="0" lvl="0" marL="0" rtl="0" algn="l">
              <a:lnSpc>
                <a:spcPct val="100000"/>
              </a:lnSpc>
              <a:spcBef>
                <a:spcPts val="1600"/>
              </a:spcBef>
              <a:spcAft>
                <a:spcPts val="0"/>
              </a:spcAft>
              <a:buNone/>
            </a:pPr>
            <a:r>
              <a:rPr lang="en">
                <a:solidFill>
                  <a:schemeClr val="lt1"/>
                </a:solidFill>
              </a:rPr>
              <a:t>He has his visiting customers speak their camera issues into the app. </a:t>
            </a:r>
            <a:endParaRPr>
              <a:solidFill>
                <a:schemeClr val="lt1"/>
              </a:solidFill>
            </a:endParaRPr>
          </a:p>
          <a:p>
            <a:pPr indent="0" lvl="0" marL="0" rtl="0" algn="l">
              <a:lnSpc>
                <a:spcPct val="100000"/>
              </a:lnSpc>
              <a:spcBef>
                <a:spcPts val="1600"/>
              </a:spcBef>
              <a:spcAft>
                <a:spcPts val="1600"/>
              </a:spcAft>
              <a:buNone/>
            </a:pPr>
            <a:r>
              <a:rPr lang="en">
                <a:solidFill>
                  <a:schemeClr val="lt1"/>
                </a:solidFill>
              </a:rPr>
              <a:t>He’s able to give them a friendly,  personalized experience by understanding exactly what they need.</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3" name="Shape 333"/>
        <p:cNvGrpSpPr/>
        <p:nvPr/>
      </p:nvGrpSpPr>
      <p:grpSpPr>
        <a:xfrm>
          <a:off x="0" y="0"/>
          <a:ext cx="0" cy="0"/>
          <a:chOff x="0" y="0"/>
          <a:chExt cx="0" cy="0"/>
        </a:xfrm>
      </p:grpSpPr>
      <p:pic>
        <p:nvPicPr>
          <p:cNvPr descr="Screen Shot 2015-11-19 at 11.48.18 PM.png" id="334" name="Google Shape;334;p43"/>
          <p:cNvPicPr preferRelativeResize="0"/>
          <p:nvPr/>
        </p:nvPicPr>
        <p:blipFill rotWithShape="1">
          <a:blip r:embed="rId3">
            <a:alphaModFix/>
          </a:blip>
          <a:srcRect b="0" l="26321" r="26321" t="0"/>
          <a:stretch/>
        </p:blipFill>
        <p:spPr>
          <a:xfrm>
            <a:off x="0" y="0"/>
            <a:ext cx="4567201" cy="5143500"/>
          </a:xfrm>
          <a:prstGeom prst="rect">
            <a:avLst/>
          </a:prstGeom>
          <a:noFill/>
          <a:ln>
            <a:noFill/>
          </a:ln>
        </p:spPr>
      </p:pic>
      <p:sp>
        <p:nvSpPr>
          <p:cNvPr id="335" name="Google Shape;335;p43"/>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A simple gesture</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Coaches Gary and Glen knew no Spanish.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They used Google Translate to invite Alberto to join in</a:t>
            </a:r>
            <a:r>
              <a:rPr lang="en" sz="1800"/>
              <a:t>...</a:t>
            </a:r>
            <a:r>
              <a:rPr lang="en" sz="1800">
                <a:solidFill>
                  <a:srgbClr val="000000"/>
                </a:solidFill>
              </a:rPr>
              <a:t> “Do you want to play?”... “Can you defend the left side?”</a:t>
            </a:r>
            <a:endParaRPr sz="1800">
              <a:solidFill>
                <a:srgbClr val="000000"/>
              </a:solidFill>
            </a:endParaRPr>
          </a:p>
        </p:txBody>
      </p:sp>
      <p:grpSp>
        <p:nvGrpSpPr>
          <p:cNvPr id="336" name="Google Shape;336;p43"/>
          <p:cNvGrpSpPr/>
          <p:nvPr/>
        </p:nvGrpSpPr>
        <p:grpSpPr>
          <a:xfrm>
            <a:off x="134988" y="2464035"/>
            <a:ext cx="2212050" cy="2537076"/>
            <a:chOff x="6803275" y="395363"/>
            <a:chExt cx="2212050" cy="2537076"/>
          </a:xfrm>
        </p:grpSpPr>
        <p:pic>
          <p:nvPicPr>
            <p:cNvPr id="337" name="Google Shape;337;p4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338" name="Google Shape;338;p43"/>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339" name="Google Shape;339;p4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Show how your solution helps the person in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the story reach his or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her goals.</a:t>
              </a:r>
              <a:endParaRPr b="1" sz="1200">
                <a:solidFill>
                  <a:schemeClr val="dk1"/>
                </a:solidFill>
                <a:latin typeface="Raleway"/>
                <a:ea typeface="Raleway"/>
                <a:cs typeface="Raleway"/>
                <a:sym typeface="Raleway"/>
              </a:endParaRPr>
            </a:p>
          </p:txBody>
        </p:sp>
      </p:grpSp>
      <p:sp>
        <p:nvSpPr>
          <p:cNvPr id="340" name="Google Shape;340;p43"/>
          <p:cNvSpPr txBox="1"/>
          <p:nvPr/>
        </p:nvSpPr>
        <p:spPr>
          <a:xfrm>
            <a:off x="7572350" y="4431600"/>
            <a:ext cx="129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9D439"/>
                </a:solidFill>
                <a:latin typeface="Raleway SemiBold"/>
                <a:ea typeface="Raleway SemiBold"/>
                <a:cs typeface="Raleway SemiBold"/>
                <a:sym typeface="Raleway SemiBold"/>
              </a:rPr>
              <a:t>project </a:t>
            </a:r>
            <a:r>
              <a:rPr lang="en">
                <a:solidFill>
                  <a:schemeClr val="accent3"/>
                </a:solidFill>
                <a:latin typeface="Raleway SemiBold"/>
                <a:ea typeface="Raleway SemiBold"/>
                <a:cs typeface="Raleway SemiBold"/>
                <a:sym typeface="Raleway SemiBold"/>
              </a:rPr>
              <a:t>Miles</a:t>
            </a:r>
            <a:endParaRPr>
              <a:solidFill>
                <a:schemeClr val="accent3"/>
              </a:solidFill>
              <a:latin typeface="Raleway SemiBold"/>
              <a:ea typeface="Raleway SemiBold"/>
              <a:cs typeface="Raleway SemiBold"/>
              <a:sym typeface="Raleway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Google Shape;345;p44"/>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346" name="Google Shape;346;p44"/>
          <p:cNvSpPr txBox="1"/>
          <p:nvPr>
            <p:ph type="title"/>
          </p:nvPr>
        </p:nvSpPr>
        <p:spPr>
          <a:xfrm>
            <a:off x="356628" y="8532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From outsider to star</a:t>
            </a:r>
            <a:endParaRPr sz="4200">
              <a:solidFill>
                <a:schemeClr val="accent5"/>
              </a:solidFill>
            </a:endParaRPr>
          </a:p>
          <a:p>
            <a:pPr indent="0" lvl="0" marL="0" rtl="0" algn="l">
              <a:spcBef>
                <a:spcPts val="1000"/>
              </a:spcBef>
              <a:spcAft>
                <a:spcPts val="0"/>
              </a:spcAft>
              <a:buNone/>
            </a:pPr>
            <a:r>
              <a:rPr b="0" lang="en" sz="2100"/>
              <a:t>Alberto scored 30 goals in 21 games.  He is now being scouted by several professional clubs in the Premier League.  And he’s a favorite of the other boys on the team.</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rPr b="0" lang="en" sz="1600" u="sng">
                <a:solidFill>
                  <a:schemeClr val="accent5"/>
                </a:solidFill>
                <a:latin typeface="Lato"/>
                <a:ea typeface="Lato"/>
                <a:cs typeface="Lato"/>
                <a:sym typeface="Lato"/>
                <a:hlinkClick r:id="rId4"/>
              </a:rPr>
              <a:t>See a short video on Alberto’s story</a:t>
            </a:r>
            <a:endParaRPr sz="2400" u="sng">
              <a:solidFill>
                <a:schemeClr val="accent5"/>
              </a:solidFill>
            </a:endParaRPr>
          </a:p>
        </p:txBody>
      </p:sp>
      <p:grpSp>
        <p:nvGrpSpPr>
          <p:cNvPr id="347" name="Google Shape;347;p44"/>
          <p:cNvGrpSpPr/>
          <p:nvPr/>
        </p:nvGrpSpPr>
        <p:grpSpPr>
          <a:xfrm>
            <a:off x="6781388" y="2464035"/>
            <a:ext cx="2212050" cy="2537076"/>
            <a:chOff x="6803275" y="395363"/>
            <a:chExt cx="2212050" cy="2537076"/>
          </a:xfrm>
        </p:grpSpPr>
        <p:pic>
          <p:nvPicPr>
            <p:cNvPr id="348" name="Google Shape;348;p44"/>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349" name="Google Shape;349;p44"/>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350" name="Google Shape;350;p44"/>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Stories become more credible when they use concrete details such as the specific complex moves Alberto learned through Translate and his 30 goals in 21 games performance stats.</a:t>
              </a:r>
              <a:endParaRPr b="1">
                <a:solidFill>
                  <a:schemeClr val="dk1"/>
                </a:solidFill>
                <a:latin typeface="Raleway"/>
                <a:ea typeface="Raleway"/>
                <a:cs typeface="Raleway"/>
                <a:sym typeface="Raleway"/>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2BB8FF"/>
            </a:gs>
            <a:gs pos="100000">
              <a:srgbClr val="066EA1"/>
            </a:gs>
          </a:gsLst>
          <a:path path="circle">
            <a:fillToRect b="50%" l="50%" r="50%" t="50%"/>
          </a:path>
          <a:tileRect/>
        </a:gradFill>
      </p:bgPr>
    </p:bg>
    <p:spTree>
      <p:nvGrpSpPr>
        <p:cNvPr id="354" name="Shape 354"/>
        <p:cNvGrpSpPr/>
        <p:nvPr/>
      </p:nvGrpSpPr>
      <p:grpSpPr>
        <a:xfrm>
          <a:off x="0" y="0"/>
          <a:ext cx="0" cy="0"/>
          <a:chOff x="0" y="0"/>
          <a:chExt cx="0" cy="0"/>
        </a:xfrm>
      </p:grpSpPr>
      <p:pic>
        <p:nvPicPr>
          <p:cNvPr id="355" name="Google Shape;355;p4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56" name="Google Shape;356;p4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57" name="Google Shape;357;p4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3. Examples</a:t>
            </a:r>
            <a:endParaRPr b="1" sz="3000">
              <a:solidFill>
                <a:schemeClr val="lt2"/>
              </a:solidFill>
              <a:latin typeface="Raleway"/>
              <a:ea typeface="Raleway"/>
              <a:cs typeface="Raleway"/>
              <a:sym typeface="Raleway"/>
            </a:endParaRPr>
          </a:p>
        </p:txBody>
      </p:sp>
      <p:sp>
        <p:nvSpPr>
          <p:cNvPr id="358" name="Google Shape;358;p45"/>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People need to understand how rare or frequent your examples are. </a:t>
            </a:r>
            <a:endParaRPr sz="1200">
              <a:latin typeface="Raleway"/>
              <a:ea typeface="Raleway"/>
              <a:cs typeface="Raleway"/>
              <a:sym typeface="Raleway"/>
            </a:endParaRPr>
          </a:p>
          <a:p>
            <a:pPr indent="0" lvl="0" marL="0" rtl="0" algn="l">
              <a:spcBef>
                <a:spcPts val="1600"/>
              </a:spcBef>
              <a:spcAft>
                <a:spcPts val="0"/>
              </a:spcAft>
              <a:buNone/>
            </a:pPr>
            <a:r>
              <a:rPr lang="en" sz="1200">
                <a:latin typeface="Raleway"/>
                <a:ea typeface="Raleway"/>
                <a:cs typeface="Raleway"/>
                <a:sym typeface="Raleway"/>
              </a:rPr>
              <a:t>Pick 1 or 2 statistics and make them as concrete as possible. Stats are generally not sticky, but here are a few tactics: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Relate</a:t>
            </a:r>
            <a:br>
              <a:rPr lang="en" sz="1400">
                <a:latin typeface="Raleway"/>
                <a:ea typeface="Raleway"/>
                <a:cs typeface="Raleway"/>
                <a:sym typeface="Raleway"/>
              </a:rPr>
            </a:br>
            <a:r>
              <a:rPr lang="en" sz="1200">
                <a:latin typeface="Raleway"/>
                <a:ea typeface="Raleway"/>
                <a:cs typeface="Raleway"/>
                <a:sym typeface="Raleway"/>
              </a:rPr>
              <a:t>Deliver data within the context of a story you’ve already told</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Compare</a:t>
            </a:r>
            <a:br>
              <a:rPr lang="en" sz="1400">
                <a:latin typeface="Raleway"/>
                <a:ea typeface="Raleway"/>
                <a:cs typeface="Raleway"/>
                <a:sym typeface="Raleway"/>
              </a:rPr>
            </a:br>
            <a:r>
              <a:rPr lang="en" sz="1200">
                <a:latin typeface="Raleway"/>
                <a:ea typeface="Raleway"/>
                <a:cs typeface="Raleway"/>
                <a:sym typeface="Raleway"/>
              </a:rPr>
              <a:t>Make big numbers digestible by putting them in the context of something familiar</a:t>
            </a:r>
            <a:endParaRPr sz="1200">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6"/>
          <p:cNvSpPr txBox="1"/>
          <p:nvPr>
            <p:ph type="title"/>
          </p:nvPr>
        </p:nvSpPr>
        <p:spPr>
          <a:xfrm>
            <a:off x="537203" y="5086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It’s no surprise Marcos uses Google Translate in his shop regularly.</a:t>
            </a:r>
            <a:endParaRPr b="0" sz="2300"/>
          </a:p>
          <a:p>
            <a:pPr indent="0" lvl="0" marL="0" rtl="0" algn="l">
              <a:spcBef>
                <a:spcPts val="1600"/>
              </a:spcBef>
              <a:spcAft>
                <a:spcPts val="1000"/>
              </a:spcAft>
              <a:buNone/>
            </a:pPr>
            <a:r>
              <a:rPr lang="en"/>
              <a:t>There are </a:t>
            </a:r>
            <a:r>
              <a:rPr lang="en">
                <a:solidFill>
                  <a:schemeClr val="accent5"/>
                </a:solidFill>
              </a:rPr>
              <a:t>23 officially</a:t>
            </a:r>
            <a:r>
              <a:rPr lang="en">
                <a:solidFill>
                  <a:schemeClr val="dk1"/>
                </a:solidFill>
              </a:rPr>
              <a:t> </a:t>
            </a:r>
            <a:r>
              <a:rPr lang="en">
                <a:solidFill>
                  <a:schemeClr val="accent5"/>
                </a:solidFill>
              </a:rPr>
              <a:t>recognized languages</a:t>
            </a:r>
            <a:r>
              <a:rPr lang="en"/>
              <a:t> in the EU.</a:t>
            </a:r>
            <a:endParaRPr/>
          </a:p>
        </p:txBody>
      </p:sp>
      <p:sp>
        <p:nvSpPr>
          <p:cNvPr id="364" name="Google Shape;364;p4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Source: </a:t>
            </a:r>
            <a:r>
              <a:rPr lang="en" sz="1200" u="sng">
                <a:solidFill>
                  <a:schemeClr val="accent5"/>
                </a:solidFill>
                <a:latin typeface="Lato"/>
                <a:ea typeface="Lato"/>
                <a:cs typeface="Lato"/>
                <a:sym typeface="Lato"/>
                <a:hlinkClick r:id="rId3"/>
              </a:rPr>
              <a:t>theguardian.com</a:t>
            </a:r>
            <a:endParaRPr sz="1200">
              <a:solidFill>
                <a:schemeClr val="accent5"/>
              </a:solidFill>
              <a:latin typeface="Lato"/>
              <a:ea typeface="Lato"/>
              <a:cs typeface="Lato"/>
              <a:sym typeface="Lato"/>
            </a:endParaRPr>
          </a:p>
        </p:txBody>
      </p:sp>
      <p:grpSp>
        <p:nvGrpSpPr>
          <p:cNvPr id="365" name="Google Shape;365;p46"/>
          <p:cNvGrpSpPr/>
          <p:nvPr/>
        </p:nvGrpSpPr>
        <p:grpSpPr>
          <a:xfrm>
            <a:off x="6781388" y="2464035"/>
            <a:ext cx="2212050" cy="2537076"/>
            <a:chOff x="6803275" y="395363"/>
            <a:chExt cx="2212050" cy="2537076"/>
          </a:xfrm>
        </p:grpSpPr>
        <p:pic>
          <p:nvPicPr>
            <p:cNvPr id="366" name="Google Shape;366;p46"/>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367" name="Google Shape;367;p46"/>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368" name="Google Shape;368;p4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Don’t let data stand alone. Always relate it back to a story you’ve already told, in this case, Marco’s shop.</a:t>
              </a:r>
              <a:endParaRPr b="1">
                <a:solidFill>
                  <a:schemeClr val="dk1"/>
                </a:solidFill>
                <a:latin typeface="Raleway"/>
                <a:ea typeface="Raleway"/>
                <a:cs typeface="Raleway"/>
                <a:sym typeface="Raleway"/>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265500" y="754200"/>
            <a:ext cx="40452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a:solidFill>
                  <a:schemeClr val="lt2"/>
                </a:solidFill>
              </a:rPr>
              <a:t>More than 50 million Americans travelled abroad in 2015</a:t>
            </a:r>
            <a:endParaRPr b="0"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2500">
                <a:solidFill>
                  <a:schemeClr val="lt2"/>
                </a:solidFill>
              </a:rPr>
              <a:t>THAT’S MORE THAN THE</a:t>
            </a:r>
            <a:r>
              <a:rPr lang="en" sz="2100">
                <a:solidFill>
                  <a:schemeClr val="lt2"/>
                </a:solidFill>
              </a:rPr>
              <a:t> </a:t>
            </a:r>
            <a:r>
              <a:rPr lang="en" sz="3800">
                <a:solidFill>
                  <a:schemeClr val="lt2"/>
                </a:solidFill>
              </a:rPr>
              <a:t>POPULATION OF </a:t>
            </a:r>
            <a:endParaRPr sz="3800">
              <a:solidFill>
                <a:schemeClr val="lt2"/>
              </a:solidFill>
            </a:endParaRPr>
          </a:p>
          <a:p>
            <a:pPr indent="0" lvl="0" marL="0" rtl="0" algn="l">
              <a:spcBef>
                <a:spcPts val="0"/>
              </a:spcBef>
              <a:spcAft>
                <a:spcPts val="0"/>
              </a:spcAft>
              <a:buNone/>
            </a:pPr>
            <a:r>
              <a:rPr lang="en"/>
              <a:t>CALIFORNIA</a:t>
            </a:r>
            <a:r>
              <a:rPr lang="en">
                <a:solidFill>
                  <a:schemeClr val="lt2"/>
                </a:solidFill>
              </a:rPr>
              <a:t> AND</a:t>
            </a:r>
            <a:r>
              <a:rPr lang="en" sz="2500">
                <a:solidFill>
                  <a:schemeClr val="lt2"/>
                </a:solidFill>
              </a:rPr>
              <a:t> </a:t>
            </a:r>
            <a:br>
              <a:rPr lang="en" sz="2500">
                <a:solidFill>
                  <a:schemeClr val="lt2"/>
                </a:solidFill>
              </a:rPr>
            </a:br>
            <a:r>
              <a:rPr lang="en" sz="3400"/>
              <a:t>TEXAS</a:t>
            </a:r>
            <a:r>
              <a:rPr lang="en" sz="3400">
                <a:solidFill>
                  <a:schemeClr val="lt2"/>
                </a:solidFill>
              </a:rPr>
              <a:t> COMBINED</a:t>
            </a:r>
            <a:endParaRPr sz="3400">
              <a:solidFill>
                <a:schemeClr val="lt2"/>
              </a:solidFill>
            </a:endParaRPr>
          </a:p>
        </p:txBody>
      </p:sp>
      <p:pic>
        <p:nvPicPr>
          <p:cNvPr id="374" name="Google Shape;374;p47"/>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375" name="Google Shape;375;p47"/>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376" name="Google Shape;376;p47"/>
          <p:cNvGrpSpPr/>
          <p:nvPr/>
        </p:nvGrpSpPr>
        <p:grpSpPr>
          <a:xfrm>
            <a:off x="6781388" y="2464035"/>
            <a:ext cx="2212050" cy="2537076"/>
            <a:chOff x="6803275" y="395363"/>
            <a:chExt cx="2212050" cy="2537076"/>
          </a:xfrm>
        </p:grpSpPr>
        <p:pic>
          <p:nvPicPr>
            <p:cNvPr id="377" name="Google Shape;377;p47"/>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378" name="Google Shape;378;p47"/>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379" name="Google Shape;379;p4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When a number is too large or too small to easily comprehend, clarify it with a comparison to something familiar.</a:t>
              </a:r>
              <a:endParaRPr b="1">
                <a:solidFill>
                  <a:schemeClr val="dk1"/>
                </a:solidFill>
                <a:latin typeface="Raleway"/>
                <a:ea typeface="Raleway"/>
                <a:cs typeface="Raleway"/>
                <a:sym typeface="Raleway"/>
              </a:endParaRPr>
            </a:p>
          </p:txBody>
        </p:sp>
      </p:grpSp>
      <p:sp>
        <p:nvSpPr>
          <p:cNvPr id="380" name="Google Shape;380;p47"/>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Source: </a:t>
            </a:r>
            <a:r>
              <a:rPr lang="en" sz="1200" u="sng">
                <a:solidFill>
                  <a:schemeClr val="dk1"/>
                </a:solidFill>
                <a:latin typeface="Lato"/>
                <a:ea typeface="Lato"/>
                <a:cs typeface="Lato"/>
                <a:sym typeface="Lato"/>
                <a:hlinkClick r:id="rId7"/>
              </a:rPr>
              <a:t>travel.trade.gov</a:t>
            </a:r>
            <a:endParaRPr sz="1200">
              <a:solidFill>
                <a:schemeClr val="dk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2BB8FF"/>
            </a:gs>
            <a:gs pos="100000">
              <a:srgbClr val="066EA1"/>
            </a:gs>
          </a:gsLst>
          <a:path path="circle">
            <a:fillToRect b="50%" l="50%" r="50%" t="50%"/>
          </a:path>
          <a:tileRect/>
        </a:gradFill>
      </p:bgPr>
    </p:bg>
    <p:spTree>
      <p:nvGrpSpPr>
        <p:cNvPr id="384" name="Shape 384"/>
        <p:cNvGrpSpPr/>
        <p:nvPr/>
      </p:nvGrpSpPr>
      <p:grpSpPr>
        <a:xfrm>
          <a:off x="0" y="0"/>
          <a:ext cx="0" cy="0"/>
          <a:chOff x="0" y="0"/>
          <a:chExt cx="0" cy="0"/>
        </a:xfrm>
      </p:grpSpPr>
      <p:pic>
        <p:nvPicPr>
          <p:cNvPr id="385" name="Google Shape;385;p4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86" name="Google Shape;386;p4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87" name="Google Shape;387;p48"/>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4. Closing</a:t>
            </a:r>
            <a:endParaRPr b="1" sz="3000">
              <a:solidFill>
                <a:schemeClr val="lt2"/>
              </a:solidFill>
              <a:latin typeface="Raleway"/>
              <a:ea typeface="Raleway"/>
              <a:cs typeface="Raleway"/>
              <a:sym typeface="Raleway"/>
            </a:endParaRPr>
          </a:p>
        </p:txBody>
      </p:sp>
      <p:sp>
        <p:nvSpPr>
          <p:cNvPr id="388" name="Google Shape;388;p48"/>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Build confidence around your product or idea by including at least one of the these slides:</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Milestones</a:t>
            </a:r>
            <a:br>
              <a:rPr lang="en" sz="1200">
                <a:latin typeface="Raleway"/>
                <a:ea typeface="Raleway"/>
                <a:cs typeface="Raleway"/>
                <a:sym typeface="Raleway"/>
              </a:rPr>
            </a:br>
            <a:r>
              <a:rPr lang="en" sz="1200">
                <a:latin typeface="Raleway"/>
                <a:ea typeface="Raleway"/>
                <a:cs typeface="Raleway"/>
                <a:sym typeface="Raleway"/>
              </a:rPr>
              <a:t>What has been accomplished and what might be left to tackle?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Testimonials</a:t>
            </a:r>
            <a:br>
              <a:rPr lang="en" sz="1200">
                <a:latin typeface="Raleway"/>
                <a:ea typeface="Raleway"/>
                <a:cs typeface="Raleway"/>
                <a:sym typeface="Raleway"/>
              </a:rPr>
            </a:br>
            <a:r>
              <a:rPr lang="en" sz="1200">
                <a:latin typeface="Raleway"/>
                <a:ea typeface="Raleway"/>
                <a:cs typeface="Raleway"/>
                <a:sym typeface="Raleway"/>
              </a:rPr>
              <a:t>Who supports your idea (or doesn’t)?</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b="1" lang="en" sz="1400">
                <a:solidFill>
                  <a:schemeClr val="dk1"/>
                </a:solidFill>
                <a:latin typeface="Raleway"/>
                <a:ea typeface="Raleway"/>
                <a:cs typeface="Raleway"/>
                <a:sym typeface="Raleway"/>
              </a:rPr>
              <a:t>What’s next?</a:t>
            </a:r>
            <a:br>
              <a:rPr lang="en" sz="1200">
                <a:latin typeface="Raleway"/>
                <a:ea typeface="Raleway"/>
                <a:cs typeface="Raleway"/>
                <a:sym typeface="Raleway"/>
              </a:rPr>
            </a:br>
            <a:r>
              <a:rPr lang="en" sz="1200">
                <a:latin typeface="Raleway"/>
                <a:ea typeface="Raleway"/>
                <a:cs typeface="Raleway"/>
                <a:sym typeface="Raleway"/>
              </a:rPr>
              <a:t>How can the audience get involved or find out more?</a:t>
            </a:r>
            <a:endParaRPr sz="1200">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Milestones</a:t>
            </a:r>
            <a:endParaRPr>
              <a:solidFill>
                <a:schemeClr val="lt2"/>
              </a:solidFill>
            </a:endParaRPr>
          </a:p>
        </p:txBody>
      </p:sp>
      <p:graphicFrame>
        <p:nvGraphicFramePr>
          <p:cNvPr id="394" name="Google Shape;394;p49"/>
          <p:cNvGraphicFramePr/>
          <p:nvPr/>
        </p:nvGraphicFramePr>
        <p:xfrm>
          <a:off x="323100" y="2393975"/>
          <a:ext cx="3000000" cy="3000000"/>
        </p:xfrm>
        <a:graphic>
          <a:graphicData uri="http://schemas.openxmlformats.org/drawingml/2006/table">
            <a:tbl>
              <a:tblPr>
                <a:noFill/>
                <a:tableStyleId>{97798E32-3E91-4631-B78B-5C562130C7DD}</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indent="0" lvl="0" marL="0" rtl="0" algn="ctr">
                        <a:spcBef>
                          <a:spcPts val="0"/>
                        </a:spcBef>
                        <a:spcAft>
                          <a:spcPts val="0"/>
                        </a:spcAft>
                        <a:buNone/>
                      </a:pPr>
                      <a:r>
                        <a:rPr lang="en" sz="1800">
                          <a:solidFill>
                            <a:srgbClr val="FFFFFF"/>
                          </a:solidFill>
                        </a:rPr>
                        <a:t>2014</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lstStyle/>
                    <a:p>
                      <a:pPr indent="0" lvl="0" marL="0" rtl="0" algn="ctr">
                        <a:spcBef>
                          <a:spcPts val="0"/>
                        </a:spcBef>
                        <a:spcAft>
                          <a:spcPts val="0"/>
                        </a:spcAft>
                        <a:buNone/>
                      </a:pPr>
                      <a:r>
                        <a:rPr lang="en" sz="1800">
                          <a:solidFill>
                            <a:srgbClr val="FFFFFF"/>
                          </a:solidFill>
                        </a:rPr>
                        <a:t>2015</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395" name="Google Shape;395;p49"/>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396" name="Google Shape;396;p49"/>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2014</a:t>
            </a:r>
            <a:endParaRPr b="1" sz="1800">
              <a:solidFill>
                <a:schemeClr val="dk1"/>
              </a:solidFill>
            </a:endParaRPr>
          </a:p>
        </p:txBody>
      </p:sp>
      <p:sp>
        <p:nvSpPr>
          <p:cNvPr id="397" name="Google Shape;397;p49"/>
          <p:cNvSpPr txBox="1"/>
          <p:nvPr>
            <p:ph idx="4294967295" type="body"/>
          </p:nvPr>
        </p:nvSpPr>
        <p:spPr>
          <a:xfrm>
            <a:off x="646175" y="156047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Translate web pages with Chrome extension</a:t>
            </a:r>
            <a:endParaRPr sz="1400"/>
          </a:p>
          <a:p>
            <a:pPr indent="0" lvl="0" marL="0" rtl="0" algn="l">
              <a:spcBef>
                <a:spcPts val="1600"/>
              </a:spcBef>
              <a:spcAft>
                <a:spcPts val="1600"/>
              </a:spcAft>
              <a:buNone/>
            </a:pPr>
            <a:r>
              <a:t/>
            </a:r>
            <a:endParaRPr sz="1400"/>
          </a:p>
        </p:txBody>
      </p:sp>
      <p:sp>
        <p:nvSpPr>
          <p:cNvPr id="398" name="Google Shape;398;p49"/>
          <p:cNvSpPr txBox="1"/>
          <p:nvPr>
            <p:ph type="title"/>
          </p:nvPr>
        </p:nvSpPr>
        <p:spPr>
          <a:xfrm>
            <a:off x="3251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August 2015</a:t>
            </a:r>
            <a:endParaRPr b="1" sz="1800">
              <a:solidFill>
                <a:schemeClr val="dk1"/>
              </a:solidFill>
            </a:endParaRPr>
          </a:p>
        </p:txBody>
      </p:sp>
      <p:sp>
        <p:nvSpPr>
          <p:cNvPr id="399" name="Google Shape;399;p49"/>
          <p:cNvSpPr txBox="1"/>
          <p:nvPr>
            <p:ph idx="4294967295" type="body"/>
          </p:nvPr>
        </p:nvSpPr>
        <p:spPr>
          <a:xfrm>
            <a:off x="3251009" y="39937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conversations through your Android watch</a:t>
            </a:r>
            <a:endParaRPr sz="1400"/>
          </a:p>
        </p:txBody>
      </p:sp>
      <p:sp>
        <p:nvSpPr>
          <p:cNvPr id="400" name="Google Shape;400;p49"/>
          <p:cNvSpPr txBox="1"/>
          <p:nvPr>
            <p:ph type="title"/>
          </p:nvPr>
        </p:nvSpPr>
        <p:spPr>
          <a:xfrm>
            <a:off x="50910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2015</a:t>
            </a:r>
            <a:endParaRPr b="1" sz="1800">
              <a:solidFill>
                <a:schemeClr val="dk1"/>
              </a:solidFill>
            </a:endParaRPr>
          </a:p>
        </p:txBody>
      </p:sp>
      <p:sp>
        <p:nvSpPr>
          <p:cNvPr id="401" name="Google Shape;401;p49"/>
          <p:cNvSpPr txBox="1"/>
          <p:nvPr>
            <p:ph idx="4294967295" type="body"/>
          </p:nvPr>
        </p:nvSpPr>
        <p:spPr>
          <a:xfrm>
            <a:off x="5091049" y="156047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text within an app</a:t>
            </a:r>
            <a:endParaRPr sz="1400"/>
          </a:p>
        </p:txBody>
      </p:sp>
      <p:sp>
        <p:nvSpPr>
          <p:cNvPr id="402" name="Google Shape;402;p49"/>
          <p:cNvSpPr txBox="1"/>
          <p:nvPr>
            <p:ph type="title"/>
          </p:nvPr>
        </p:nvSpPr>
        <p:spPr>
          <a:xfrm>
            <a:off x="62451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November 2015</a:t>
            </a:r>
            <a:endParaRPr b="1" sz="1800">
              <a:solidFill>
                <a:schemeClr val="dk1"/>
              </a:solidFill>
            </a:endParaRPr>
          </a:p>
        </p:txBody>
      </p:sp>
      <p:sp>
        <p:nvSpPr>
          <p:cNvPr id="403" name="Google Shape;403;p49"/>
          <p:cNvSpPr txBox="1"/>
          <p:nvPr>
            <p:ph idx="4294967295" type="body"/>
          </p:nvPr>
        </p:nvSpPr>
        <p:spPr>
          <a:xfrm>
            <a:off x="6245125" y="3993750"/>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written text from English or German to Arabic with the click of a camera</a:t>
            </a:r>
            <a:endParaRPr sz="1400"/>
          </a:p>
        </p:txBody>
      </p:sp>
      <p:cxnSp>
        <p:nvCxnSpPr>
          <p:cNvPr id="404" name="Google Shape;404;p49"/>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405" name="Google Shape;405;p49"/>
          <p:cNvCxnSpPr/>
          <p:nvPr/>
        </p:nvCxnSpPr>
        <p:spPr>
          <a:xfrm rot="10800000">
            <a:off x="49977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406" name="Google Shape;406;p49"/>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0"/>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are saying</a:t>
            </a:r>
            <a:endParaRPr/>
          </a:p>
        </p:txBody>
      </p:sp>
      <p:sp>
        <p:nvSpPr>
          <p:cNvPr id="412" name="Google Shape;412;p50"/>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0"/>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0"/>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Translate has officially inspired me to learn French </a:t>
            </a:r>
            <a:endParaRPr sz="2100">
              <a:solidFill>
                <a:schemeClr val="lt1"/>
              </a:solidFill>
            </a:endParaRPr>
          </a:p>
          <a:p>
            <a:pPr indent="0" lvl="0" marL="0" rtl="0" algn="l">
              <a:spcBef>
                <a:spcPts val="1200"/>
              </a:spcBef>
              <a:spcAft>
                <a:spcPts val="1200"/>
              </a:spcAft>
              <a:buNone/>
            </a:pPr>
            <a:r>
              <a:rPr b="0" lang="en" sz="1400"/>
              <a:t>Abby Author</a:t>
            </a:r>
            <a:r>
              <a:rPr b="0" lang="en" sz="1400">
                <a:solidFill>
                  <a:schemeClr val="lt1"/>
                </a:solidFill>
              </a:rPr>
              <a:t>, NYC</a:t>
            </a:r>
            <a:endParaRPr b="0" sz="1400">
              <a:solidFill>
                <a:schemeClr val="lt1"/>
              </a:solidFill>
            </a:endParaRPr>
          </a:p>
        </p:txBody>
      </p:sp>
      <p:sp>
        <p:nvSpPr>
          <p:cNvPr id="416" name="Google Shape;416;p50"/>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With this app, I’m confident to plan a trip to rural Vietnam</a:t>
            </a:r>
            <a:endParaRPr sz="2100">
              <a:solidFill>
                <a:schemeClr val="lt1"/>
              </a:solidFill>
            </a:endParaRPr>
          </a:p>
          <a:p>
            <a:pPr indent="0" lvl="0" marL="0" rtl="0" algn="l">
              <a:spcBef>
                <a:spcPts val="1200"/>
              </a:spcBef>
              <a:spcAft>
                <a:spcPts val="1200"/>
              </a:spcAft>
              <a:buNone/>
            </a:pPr>
            <a:r>
              <a:rPr b="0" lang="en" sz="1400"/>
              <a:t>Wendy Writer</a:t>
            </a:r>
            <a:r>
              <a:rPr b="0" lang="en" sz="1400">
                <a:solidFill>
                  <a:schemeClr val="lt1"/>
                </a:solidFill>
              </a:rPr>
              <a:t>, CA</a:t>
            </a:r>
            <a:endParaRPr sz="1400">
              <a:solidFill>
                <a:schemeClr val="lt1"/>
              </a:solidFill>
            </a:endParaRPr>
          </a:p>
        </p:txBody>
      </p:sp>
      <p:sp>
        <p:nvSpPr>
          <p:cNvPr id="417" name="Google Shape;417;p50"/>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Visual translation feels like magic</a:t>
            </a:r>
            <a:endParaRPr sz="2100">
              <a:solidFill>
                <a:schemeClr val="lt1"/>
              </a:solidFill>
            </a:endParaRPr>
          </a:p>
          <a:p>
            <a:pPr indent="0" lvl="0" marL="0" rtl="0" algn="l">
              <a:spcBef>
                <a:spcPts val="1200"/>
              </a:spcBef>
              <a:spcAft>
                <a:spcPts val="1200"/>
              </a:spcAft>
              <a:buNone/>
            </a:pPr>
            <a:r>
              <a:rPr b="0" lang="en" sz="1400"/>
              <a:t>Ronny Reader</a:t>
            </a:r>
            <a:r>
              <a:rPr b="0" lang="en" sz="1400">
                <a:solidFill>
                  <a:schemeClr val="lt1"/>
                </a:solidFill>
              </a:rPr>
              <a:t>, NYC</a:t>
            </a:r>
            <a:endParaRPr b="0" sz="1400">
              <a:solidFill>
                <a:schemeClr val="lt1"/>
              </a:solidFill>
            </a:endParaRPr>
          </a:p>
        </p:txBody>
      </p:sp>
      <p:sp>
        <p:nvSpPr>
          <p:cNvPr id="418" name="Google Shape;418;p50"/>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Lato"/>
                <a:ea typeface="Lato"/>
                <a:cs typeface="Lato"/>
                <a:sym typeface="Lato"/>
              </a:rPr>
              <a:t>Quotes for illustration purposes only</a:t>
            </a:r>
            <a:endParaRPr i="1" sz="1200">
              <a:solidFill>
                <a:schemeClr val="accent5"/>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id="423" name="Google Shape;423;p51"/>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424" name="Google Shape;424;p51"/>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 a 2nd language? </a:t>
            </a:r>
            <a:br>
              <a:rPr lang="en"/>
            </a:br>
            <a:r>
              <a:rPr lang="en"/>
              <a:t>Make Google Translate  even better by joining </a:t>
            </a:r>
            <a:br>
              <a:rPr lang="en"/>
            </a:br>
            <a:r>
              <a:rPr lang="en"/>
              <a:t>the </a:t>
            </a:r>
            <a:r>
              <a:rPr lang="en">
                <a:solidFill>
                  <a:schemeClr val="accent5"/>
                </a:solidFill>
                <a:uFill>
                  <a:noFill/>
                </a:uFill>
                <a:hlinkClick r:id="rId4"/>
              </a:rPr>
              <a:t>community</a:t>
            </a:r>
            <a:r>
              <a:rPr lang="en"/>
              <a:t>.</a:t>
            </a:r>
            <a:endParaRPr/>
          </a:p>
        </p:txBody>
      </p:sp>
      <p:grpSp>
        <p:nvGrpSpPr>
          <p:cNvPr id="425" name="Google Shape;425;p51"/>
          <p:cNvGrpSpPr/>
          <p:nvPr/>
        </p:nvGrpSpPr>
        <p:grpSpPr>
          <a:xfrm>
            <a:off x="6781388" y="2464029"/>
            <a:ext cx="2212050" cy="2537076"/>
            <a:chOff x="6803275" y="395363"/>
            <a:chExt cx="2212050" cy="2537076"/>
          </a:xfrm>
        </p:grpSpPr>
        <p:pic>
          <p:nvPicPr>
            <p:cNvPr id="426" name="Google Shape;426;p51"/>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427" name="Google Shape;427;p51"/>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428" name="Google Shape;428;p5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Inspire your audience to act on the information they just learned.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Depending on your idea, this can be anything from downloading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app to joining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organization.</a:t>
              </a:r>
              <a:endParaRPr b="1">
                <a:solidFill>
                  <a:schemeClr val="dk1"/>
                </a:solidFill>
                <a:latin typeface="Raleway"/>
                <a:ea typeface="Raleway"/>
                <a:cs typeface="Raleway"/>
                <a:sym typeface="Raleway"/>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406425" y="1502025"/>
            <a:ext cx="8296800" cy="15420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Goals</a:t>
            </a:r>
            <a:endParaRPr sz="2300">
              <a:solidFill>
                <a:schemeClr val="accent3"/>
              </a:solidFill>
            </a:endParaRPr>
          </a:p>
        </p:txBody>
      </p:sp>
      <p:sp>
        <p:nvSpPr>
          <p:cNvPr id="102" name="Google Shape;102;p16"/>
          <p:cNvSpPr txBox="1"/>
          <p:nvPr/>
        </p:nvSpPr>
        <p:spPr>
          <a:xfrm>
            <a:off x="2387525" y="2618325"/>
            <a:ext cx="4350300" cy="5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accent3"/>
                </a:solidFill>
                <a:latin typeface="Raleway"/>
                <a:ea typeface="Raleway"/>
                <a:cs typeface="Raleway"/>
                <a:sym typeface="Raleway"/>
              </a:rPr>
              <a:t>MVP and Stretch goals</a:t>
            </a:r>
            <a:br>
              <a:rPr b="1" lang="en" sz="2300">
                <a:solidFill>
                  <a:schemeClr val="accent3"/>
                </a:solidFill>
                <a:latin typeface="Raleway"/>
                <a:ea typeface="Raleway"/>
                <a:cs typeface="Raleway"/>
                <a:sym typeface="Raleway"/>
              </a:rPr>
            </a:br>
            <a:r>
              <a:rPr b="1" lang="en" sz="2300">
                <a:solidFill>
                  <a:schemeClr val="accent3"/>
                </a:solidFill>
                <a:latin typeface="Raleway"/>
                <a:ea typeface="Raleway"/>
                <a:cs typeface="Raleway"/>
                <a:sym typeface="Raleway"/>
              </a:rPr>
              <a:t>for app development</a:t>
            </a:r>
            <a:endParaRPr b="1" sz="2300">
              <a:solidFill>
                <a:schemeClr val="accent3"/>
              </a:solidFill>
              <a:latin typeface="Raleway"/>
              <a:ea typeface="Raleway"/>
              <a:cs typeface="Raleway"/>
              <a:sym typeface="Raleway"/>
            </a:endParaRPr>
          </a:p>
        </p:txBody>
      </p:sp>
      <p:sp>
        <p:nvSpPr>
          <p:cNvPr id="103" name="Google Shape;103;p16"/>
          <p:cNvSpPr txBox="1"/>
          <p:nvPr/>
        </p:nvSpPr>
        <p:spPr>
          <a:xfrm>
            <a:off x="6378400" y="4102400"/>
            <a:ext cx="2330100" cy="45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Lobster"/>
                <a:ea typeface="Lobster"/>
                <a:cs typeface="Lobster"/>
                <a:sym typeface="Lobster"/>
              </a:rPr>
              <a:t>Jen Jayme</a:t>
            </a:r>
            <a:endParaRPr sz="1800">
              <a:solidFill>
                <a:srgbClr val="FFFFFF"/>
              </a:solidFill>
              <a:latin typeface="Lobster"/>
              <a:ea typeface="Lobster"/>
              <a:cs typeface="Lobster"/>
              <a:sym typeface="Lobst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32" name="Shape 432"/>
        <p:cNvGrpSpPr/>
        <p:nvPr/>
      </p:nvGrpSpPr>
      <p:grpSpPr>
        <a:xfrm>
          <a:off x="0" y="0"/>
          <a:ext cx="0" cy="0"/>
          <a:chOff x="0" y="0"/>
          <a:chExt cx="0" cy="0"/>
        </a:xfrm>
      </p:grpSpPr>
      <p:pic>
        <p:nvPicPr>
          <p:cNvPr id="433" name="Google Shape;433;p5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434" name="Google Shape;434;p5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435" name="Google Shape;435;p52"/>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Good luck!</a:t>
            </a:r>
            <a:endParaRPr b="1" sz="3000">
              <a:solidFill>
                <a:schemeClr val="lt2"/>
              </a:solidFill>
              <a:latin typeface="Raleway"/>
              <a:ea typeface="Raleway"/>
              <a:cs typeface="Raleway"/>
              <a:sym typeface="Raleway"/>
            </a:endParaRPr>
          </a:p>
        </p:txBody>
      </p:sp>
      <p:sp>
        <p:nvSpPr>
          <p:cNvPr id="436" name="Google Shape;436;p52"/>
          <p:cNvSpPr txBox="1"/>
          <p:nvPr>
            <p:ph idx="4294967295" type="body"/>
          </p:nvPr>
        </p:nvSpPr>
        <p:spPr>
          <a:xfrm>
            <a:off x="2855550" y="1377478"/>
            <a:ext cx="3432900" cy="16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We hope you’ll use these tips to go out and deliver a memorable pitch for your product </a:t>
            </a:r>
            <a:br>
              <a:rPr lang="en" sz="1200">
                <a:latin typeface="Raleway"/>
                <a:ea typeface="Raleway"/>
                <a:cs typeface="Raleway"/>
                <a:sym typeface="Raleway"/>
              </a:rPr>
            </a:br>
            <a:r>
              <a:rPr lang="en" sz="1200">
                <a:latin typeface="Raleway"/>
                <a:ea typeface="Raleway"/>
                <a:cs typeface="Raleway"/>
                <a:sym typeface="Raleway"/>
              </a:rPr>
              <a:t>or service!</a:t>
            </a:r>
            <a:endParaRPr sz="1200">
              <a:latin typeface="Raleway"/>
              <a:ea typeface="Raleway"/>
              <a:cs typeface="Raleway"/>
              <a:sym typeface="Raleway"/>
            </a:endParaRPr>
          </a:p>
          <a:p>
            <a:pPr indent="0" lvl="0" marL="0" rtl="0" algn="l">
              <a:spcBef>
                <a:spcPts val="1200"/>
              </a:spcBef>
              <a:spcAft>
                <a:spcPts val="1200"/>
              </a:spcAft>
              <a:buNone/>
            </a:pPr>
            <a:r>
              <a:rPr lang="en" sz="1200">
                <a:latin typeface="Raleway"/>
                <a:ea typeface="Raleway"/>
                <a:cs typeface="Raleway"/>
                <a:sym typeface="Raleway"/>
              </a:rPr>
              <a:t>For more (free) presentation tips relevant to other types of messages, go to</a:t>
            </a:r>
            <a:br>
              <a:rPr lang="en" sz="1200">
                <a:latin typeface="Raleway"/>
                <a:ea typeface="Raleway"/>
                <a:cs typeface="Raleway"/>
                <a:sym typeface="Raleway"/>
              </a:rPr>
            </a:br>
            <a:r>
              <a:rPr lang="en" sz="1200" u="sng">
                <a:solidFill>
                  <a:schemeClr val="dk1"/>
                </a:solidFill>
                <a:latin typeface="Raleway"/>
                <a:ea typeface="Raleway"/>
                <a:cs typeface="Raleway"/>
                <a:sym typeface="Raleway"/>
                <a:hlinkClick r:id="rId5"/>
              </a:rPr>
              <a:t>heathbrothers.com/presentations</a:t>
            </a:r>
            <a:endParaRPr sz="1200" u="sng">
              <a:solidFill>
                <a:schemeClr val="dk1"/>
              </a:solidFill>
              <a:latin typeface="Raleway"/>
              <a:ea typeface="Raleway"/>
              <a:cs typeface="Raleway"/>
              <a:sym typeface="Raleway"/>
            </a:endParaRPr>
          </a:p>
        </p:txBody>
      </p:sp>
      <p:pic>
        <p:nvPicPr>
          <p:cNvPr descr="Book titled, &quot;Made To Stick,&quot; standing on its side" id="437" name="Google Shape;437;p52"/>
          <p:cNvPicPr preferRelativeResize="0"/>
          <p:nvPr/>
        </p:nvPicPr>
        <p:blipFill>
          <a:blip r:embed="rId6">
            <a:alphaModFix/>
          </a:blip>
          <a:stretch>
            <a:fillRect/>
          </a:stretch>
        </p:blipFill>
        <p:spPr>
          <a:xfrm>
            <a:off x="5176950" y="3083225"/>
            <a:ext cx="1184925" cy="1545950"/>
          </a:xfrm>
          <a:prstGeom prst="rect">
            <a:avLst/>
          </a:prstGeom>
          <a:noFill/>
          <a:ln>
            <a:noFill/>
          </a:ln>
        </p:spPr>
      </p:pic>
      <p:sp>
        <p:nvSpPr>
          <p:cNvPr id="438" name="Google Shape;438;p52"/>
          <p:cNvSpPr txBox="1"/>
          <p:nvPr/>
        </p:nvSpPr>
        <p:spPr>
          <a:xfrm>
            <a:off x="2855550" y="3495513"/>
            <a:ext cx="2103000" cy="1012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Raleway"/>
                <a:ea typeface="Raleway"/>
                <a:cs typeface="Raleway"/>
                <a:sym typeface="Raleway"/>
              </a:rPr>
              <a:t>For more about making your ideas stick with others, check out our book!</a:t>
            </a:r>
            <a:endParaRPr sz="1200">
              <a:solidFill>
                <a:schemeClr val="dk2"/>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2BB8FF"/>
            </a:gs>
            <a:gs pos="100000">
              <a:srgbClr val="066EA1"/>
            </a:gs>
          </a:gsLst>
          <a:path path="circle">
            <a:fillToRect b="50%" l="50%" r="50%" t="50%"/>
          </a:path>
          <a:tileRect/>
        </a:gradFill>
      </p:bgPr>
    </p:bg>
    <p:spTree>
      <p:nvGrpSpPr>
        <p:cNvPr id="107" name="Shape 107"/>
        <p:cNvGrpSpPr/>
        <p:nvPr/>
      </p:nvGrpSpPr>
      <p:grpSpPr>
        <a:xfrm>
          <a:off x="0" y="0"/>
          <a:ext cx="0" cy="0"/>
          <a:chOff x="0" y="0"/>
          <a:chExt cx="0" cy="0"/>
        </a:xfrm>
      </p:grpSpPr>
      <p:pic>
        <p:nvPicPr>
          <p:cNvPr id="108" name="Google Shape;108;p17"/>
          <p:cNvPicPr preferRelativeResize="0"/>
          <p:nvPr/>
        </p:nvPicPr>
        <p:blipFill>
          <a:blip r:embed="rId3">
            <a:alphaModFix/>
          </a:blip>
          <a:stretch>
            <a:fillRect/>
          </a:stretch>
        </p:blipFill>
        <p:spPr>
          <a:xfrm>
            <a:off x="417325" y="712000"/>
            <a:ext cx="2323503" cy="3098004"/>
          </a:xfrm>
          <a:prstGeom prst="rect">
            <a:avLst/>
          </a:prstGeom>
          <a:noFill/>
          <a:ln>
            <a:noFill/>
          </a:ln>
        </p:spPr>
      </p:pic>
      <p:pic>
        <p:nvPicPr>
          <p:cNvPr id="109" name="Google Shape;109;p17"/>
          <p:cNvPicPr preferRelativeResize="0"/>
          <p:nvPr/>
        </p:nvPicPr>
        <p:blipFill>
          <a:blip r:embed="rId4">
            <a:alphaModFix/>
          </a:blip>
          <a:stretch>
            <a:fillRect/>
          </a:stretch>
        </p:blipFill>
        <p:spPr>
          <a:xfrm>
            <a:off x="2357450" y="162725"/>
            <a:ext cx="6712751" cy="4695025"/>
          </a:xfrm>
          <a:prstGeom prst="rect">
            <a:avLst/>
          </a:prstGeom>
          <a:noFill/>
          <a:ln>
            <a:noFill/>
          </a:ln>
          <a:effectLst>
            <a:outerShdw blurRad="57150" rotWithShape="0" algn="bl" dir="5400000" dist="19050">
              <a:srgbClr val="000000">
                <a:alpha val="50000"/>
              </a:srgbClr>
            </a:outerShdw>
          </a:effectLst>
        </p:spPr>
      </p:pic>
      <p:pic>
        <p:nvPicPr>
          <p:cNvPr descr="Piece of duct tape sticking a note to the slide" id="110" name="Google Shape;110;p17"/>
          <p:cNvPicPr preferRelativeResize="0"/>
          <p:nvPr/>
        </p:nvPicPr>
        <p:blipFill rotWithShape="1">
          <a:blip r:embed="rId5">
            <a:alphaModFix/>
          </a:blip>
          <a:srcRect b="10011" l="9244" r="2118" t="5926"/>
          <a:stretch/>
        </p:blipFill>
        <p:spPr>
          <a:xfrm rot="154828">
            <a:off x="4945950" y="209001"/>
            <a:ext cx="2072000" cy="736050"/>
          </a:xfrm>
          <a:prstGeom prst="rect">
            <a:avLst/>
          </a:prstGeom>
          <a:noFill/>
          <a:ln>
            <a:noFill/>
          </a:ln>
        </p:spPr>
      </p:pic>
      <p:sp>
        <p:nvSpPr>
          <p:cNvPr id="111" name="Google Shape;111;p17"/>
          <p:cNvSpPr txBox="1"/>
          <p:nvPr/>
        </p:nvSpPr>
        <p:spPr>
          <a:xfrm>
            <a:off x="3148025" y="916000"/>
            <a:ext cx="39786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In a nutshell</a:t>
            </a:r>
            <a:r>
              <a:rPr b="1" lang="en" sz="3000">
                <a:solidFill>
                  <a:schemeClr val="lt2"/>
                </a:solidFill>
                <a:latin typeface="Raleway"/>
                <a:ea typeface="Raleway"/>
                <a:cs typeface="Raleway"/>
                <a:sym typeface="Raleway"/>
              </a:rPr>
              <a:t>...</a:t>
            </a:r>
            <a:endParaRPr b="1" sz="3000">
              <a:solidFill>
                <a:schemeClr val="lt2"/>
              </a:solidFill>
              <a:latin typeface="Raleway"/>
              <a:ea typeface="Raleway"/>
              <a:cs typeface="Raleway"/>
              <a:sym typeface="Raleway"/>
            </a:endParaRPr>
          </a:p>
        </p:txBody>
      </p:sp>
      <p:sp>
        <p:nvSpPr>
          <p:cNvPr id="112" name="Google Shape;112;p17"/>
          <p:cNvSpPr txBox="1"/>
          <p:nvPr>
            <p:ph idx="4294967295" type="body"/>
          </p:nvPr>
        </p:nvSpPr>
        <p:spPr>
          <a:xfrm>
            <a:off x="3071825" y="1794275"/>
            <a:ext cx="5291100" cy="27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aleway"/>
                <a:ea typeface="Raleway"/>
                <a:cs typeface="Raleway"/>
                <a:sym typeface="Raleway"/>
              </a:rPr>
              <a:t>Health for Teens. </a:t>
            </a:r>
            <a:br>
              <a:rPr b="1" lang="en" sz="2000">
                <a:solidFill>
                  <a:schemeClr val="dk1"/>
                </a:solidFill>
                <a:latin typeface="Raleway"/>
                <a:ea typeface="Raleway"/>
                <a:cs typeface="Raleway"/>
                <a:sym typeface="Raleway"/>
              </a:rPr>
            </a:br>
            <a:r>
              <a:rPr b="1" lang="en" sz="2000">
                <a:solidFill>
                  <a:schemeClr val="dk1"/>
                </a:solidFill>
                <a:latin typeface="Raleway"/>
                <a:ea typeface="Raleway"/>
                <a:cs typeface="Raleway"/>
                <a:sym typeface="Raleway"/>
              </a:rPr>
              <a:t>Gamified with Avengers.</a:t>
            </a:r>
            <a:endParaRPr sz="2000">
              <a:latin typeface="Raleway"/>
              <a:ea typeface="Raleway"/>
              <a:cs typeface="Raleway"/>
              <a:sym typeface="Raleway"/>
            </a:endParaRPr>
          </a:p>
          <a:p>
            <a:pPr indent="-317500" lvl="0" marL="1371600" rtl="0" algn="l">
              <a:spcBef>
                <a:spcPts val="1000"/>
              </a:spcBef>
              <a:spcAft>
                <a:spcPts val="0"/>
              </a:spcAft>
              <a:buClr>
                <a:schemeClr val="dk1"/>
              </a:buClr>
              <a:buSzPts val="1400"/>
              <a:buFont typeface="Raleway"/>
              <a:buChar char="➔"/>
            </a:pPr>
            <a:r>
              <a:rPr lang="en" sz="1200">
                <a:latin typeface="Raleway"/>
                <a:ea typeface="Raleway"/>
                <a:cs typeface="Raleway"/>
                <a:sym typeface="Raleway"/>
              </a:rPr>
              <a:t>Educate teens about </a:t>
            </a:r>
            <a:r>
              <a:rPr lang="en" sz="1200">
                <a:latin typeface="Raleway"/>
                <a:ea typeface="Raleway"/>
                <a:cs typeface="Raleway"/>
                <a:sym typeface="Raleway"/>
              </a:rPr>
              <a:t>exercise, nutrition and, </a:t>
            </a:r>
            <a:br>
              <a:rPr lang="en" sz="1200">
                <a:latin typeface="Raleway"/>
                <a:ea typeface="Raleway"/>
                <a:cs typeface="Raleway"/>
                <a:sym typeface="Raleway"/>
              </a:rPr>
            </a:br>
            <a:r>
              <a:rPr lang="en" sz="1200">
                <a:latin typeface="Raleway"/>
                <a:ea typeface="Raleway"/>
                <a:cs typeface="Raleway"/>
                <a:sym typeface="Raleway"/>
              </a:rPr>
              <a:t>eventually, mental health</a:t>
            </a:r>
            <a:endParaRPr sz="1200">
              <a:latin typeface="Raleway"/>
              <a:ea typeface="Raleway"/>
              <a:cs typeface="Raleway"/>
              <a:sym typeface="Raleway"/>
            </a:endParaRPr>
          </a:p>
          <a:p>
            <a:pPr indent="-317500" lvl="0" marL="1371600" rtl="0" algn="l">
              <a:spcBef>
                <a:spcPts val="1000"/>
              </a:spcBef>
              <a:spcAft>
                <a:spcPts val="0"/>
              </a:spcAft>
              <a:buClr>
                <a:schemeClr val="dk1"/>
              </a:buClr>
              <a:buSzPts val="1400"/>
              <a:buFont typeface="Raleway"/>
              <a:buChar char="➔"/>
            </a:pPr>
            <a:r>
              <a:rPr lang="en" sz="1200">
                <a:latin typeface="Raleway"/>
                <a:ea typeface="Raleway"/>
                <a:cs typeface="Raleway"/>
                <a:sym typeface="Raleway"/>
              </a:rPr>
              <a:t>Promote healthy choices for meals and activities</a:t>
            </a:r>
            <a:endParaRPr sz="1200">
              <a:latin typeface="Raleway"/>
              <a:ea typeface="Raleway"/>
              <a:cs typeface="Raleway"/>
              <a:sym typeface="Raleway"/>
            </a:endParaRPr>
          </a:p>
          <a:p>
            <a:pPr indent="-317500" lvl="0" marL="1371600" rtl="0" algn="l">
              <a:spcBef>
                <a:spcPts val="1000"/>
              </a:spcBef>
              <a:spcAft>
                <a:spcPts val="1000"/>
              </a:spcAft>
              <a:buClr>
                <a:schemeClr val="dk1"/>
              </a:buClr>
              <a:buSzPts val="1400"/>
              <a:buFont typeface="Raleway"/>
              <a:buChar char="➔"/>
            </a:pPr>
            <a:r>
              <a:rPr lang="en" sz="1200">
                <a:latin typeface="Raleway"/>
                <a:ea typeface="Raleway"/>
                <a:cs typeface="Raleway"/>
                <a:sym typeface="Raleway"/>
              </a:rPr>
              <a:t>Make it fun and engaging for young people,</a:t>
            </a:r>
            <a:br>
              <a:rPr lang="en" sz="1200">
                <a:latin typeface="Raleway"/>
                <a:ea typeface="Raleway"/>
                <a:cs typeface="Raleway"/>
                <a:sym typeface="Raleway"/>
              </a:rPr>
            </a:br>
            <a:r>
              <a:rPr lang="en" sz="1200">
                <a:latin typeface="Raleway"/>
                <a:ea typeface="Raleway"/>
                <a:cs typeface="Raleway"/>
                <a:sym typeface="Raleway"/>
              </a:rPr>
              <a:t> ages 11-16</a:t>
            </a:r>
            <a:endParaRPr sz="1200">
              <a:latin typeface="Raleway"/>
              <a:ea typeface="Raleway"/>
              <a:cs typeface="Raleway"/>
              <a:sym typeface="Raleway"/>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110"/>
                                        </p:tgtEl>
                                        <p:attrNameLst>
                                          <p:attrName>r</p:attrName>
                                        </p:attrNameLst>
                                      </p:cBhvr>
                                    </p:animRo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 calcmode="lin" valueType="num">
                                      <p:cBhvr additive="base">
                                        <p:cTn dur="200"/>
                                        <p:tgtEl>
                                          <p:spTgt spid="11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200"/>
                            </p:stCondLst>
                            <p:childTnLst>
                              <p:par>
                                <p:cTn fill="hold" nodeType="afterEffect" presetClass="entr" presetID="2" presetSubtype="2">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 calcmode="lin" valueType="num">
                                      <p:cBhvr additive="base">
                                        <p:cTn dur="200"/>
                                        <p:tgtEl>
                                          <p:spTgt spid="11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400"/>
                            </p:stCondLst>
                            <p:childTnLst>
                              <p:par>
                                <p:cTn fill="hold" nodeType="afterEffect" presetClass="entr" presetID="2" presetSubtype="2">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 calcmode="lin" valueType="num">
                                      <p:cBhvr additive="base">
                                        <p:cTn dur="200"/>
                                        <p:tgtEl>
                                          <p:spTgt spid="11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600"/>
                            </p:stCondLst>
                            <p:childTnLst>
                              <p:par>
                                <p:cTn fill="hold" nodeType="afterEffect" presetClass="entr" presetID="2" presetSubtype="2">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 calcmode="lin" valueType="num">
                                      <p:cBhvr additive="base">
                                        <p:cTn dur="200"/>
                                        <p:tgtEl>
                                          <p:spTgt spid="11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2BB8FF"/>
            </a:gs>
            <a:gs pos="100000">
              <a:srgbClr val="066EA1"/>
            </a:gs>
          </a:gsLst>
          <a:path path="circle">
            <a:fillToRect b="50%" l="50%" r="50%" t="50%"/>
          </a:path>
          <a:tileRect/>
        </a:gradFill>
      </p:bgPr>
    </p:bg>
    <p:spTree>
      <p:nvGrpSpPr>
        <p:cNvPr id="116" name="Shape 116"/>
        <p:cNvGrpSpPr/>
        <p:nvPr/>
      </p:nvGrpSpPr>
      <p:grpSpPr>
        <a:xfrm>
          <a:off x="0" y="0"/>
          <a:ext cx="0" cy="0"/>
          <a:chOff x="0" y="0"/>
          <a:chExt cx="0" cy="0"/>
        </a:xfrm>
      </p:grpSpPr>
      <p:pic>
        <p:nvPicPr>
          <p:cNvPr id="117" name="Google Shape;117;p18"/>
          <p:cNvPicPr preferRelativeResize="0"/>
          <p:nvPr/>
        </p:nvPicPr>
        <p:blipFill rotWithShape="1">
          <a:blip r:embed="rId3">
            <a:alphaModFix/>
          </a:blip>
          <a:srcRect b="0" l="38408" r="0" t="0"/>
          <a:stretch/>
        </p:blipFill>
        <p:spPr>
          <a:xfrm>
            <a:off x="309575" y="777875"/>
            <a:ext cx="2636046" cy="2853527"/>
          </a:xfrm>
          <a:prstGeom prst="rect">
            <a:avLst/>
          </a:prstGeom>
          <a:noFill/>
          <a:ln>
            <a:noFill/>
          </a:ln>
        </p:spPr>
      </p:pic>
      <p:pic>
        <p:nvPicPr>
          <p:cNvPr id="118" name="Google Shape;118;p18"/>
          <p:cNvPicPr preferRelativeResize="0"/>
          <p:nvPr/>
        </p:nvPicPr>
        <p:blipFill>
          <a:blip r:embed="rId4">
            <a:alphaModFix/>
          </a:blip>
          <a:stretch>
            <a:fillRect/>
          </a:stretch>
        </p:blipFill>
        <p:spPr>
          <a:xfrm>
            <a:off x="2357450" y="162725"/>
            <a:ext cx="6712751" cy="4695025"/>
          </a:xfrm>
          <a:prstGeom prst="rect">
            <a:avLst/>
          </a:prstGeom>
          <a:noFill/>
          <a:ln>
            <a:noFill/>
          </a:ln>
          <a:effectLst>
            <a:outerShdw blurRad="57150" rotWithShape="0" algn="bl" dir="5400000" dist="19050">
              <a:srgbClr val="000000">
                <a:alpha val="50000"/>
              </a:srgbClr>
            </a:outerShdw>
          </a:effectLst>
        </p:spPr>
      </p:pic>
      <p:pic>
        <p:nvPicPr>
          <p:cNvPr descr="Piece of duct tape sticking a note to the slide" id="119" name="Google Shape;119;p18"/>
          <p:cNvPicPr preferRelativeResize="0"/>
          <p:nvPr/>
        </p:nvPicPr>
        <p:blipFill rotWithShape="1">
          <a:blip r:embed="rId5">
            <a:alphaModFix/>
          </a:blip>
          <a:srcRect b="10011" l="9244" r="2118" t="5926"/>
          <a:stretch/>
        </p:blipFill>
        <p:spPr>
          <a:xfrm rot="154828">
            <a:off x="4945950" y="209001"/>
            <a:ext cx="2072000" cy="736050"/>
          </a:xfrm>
          <a:prstGeom prst="rect">
            <a:avLst/>
          </a:prstGeom>
          <a:noFill/>
          <a:ln>
            <a:noFill/>
          </a:ln>
        </p:spPr>
      </p:pic>
      <p:sp>
        <p:nvSpPr>
          <p:cNvPr id="120" name="Google Shape;120;p18"/>
          <p:cNvSpPr txBox="1"/>
          <p:nvPr/>
        </p:nvSpPr>
        <p:spPr>
          <a:xfrm>
            <a:off x="2843225" y="611200"/>
            <a:ext cx="39786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MVP </a:t>
            </a:r>
            <a:r>
              <a:rPr b="1" lang="en" sz="3000">
                <a:solidFill>
                  <a:schemeClr val="lt2"/>
                </a:solidFill>
                <a:latin typeface="Raleway"/>
                <a:ea typeface="Raleway"/>
                <a:cs typeface="Raleway"/>
                <a:sym typeface="Raleway"/>
              </a:rPr>
              <a:t>Goals</a:t>
            </a:r>
            <a:endParaRPr b="1" sz="3000">
              <a:solidFill>
                <a:schemeClr val="lt2"/>
              </a:solidFill>
              <a:latin typeface="Raleway"/>
              <a:ea typeface="Raleway"/>
              <a:cs typeface="Raleway"/>
              <a:sym typeface="Raleway"/>
            </a:endParaRPr>
          </a:p>
        </p:txBody>
      </p:sp>
      <p:sp>
        <p:nvSpPr>
          <p:cNvPr id="121" name="Google Shape;121;p18"/>
          <p:cNvSpPr txBox="1"/>
          <p:nvPr>
            <p:ph idx="4294967295" type="body"/>
          </p:nvPr>
        </p:nvSpPr>
        <p:spPr>
          <a:xfrm>
            <a:off x="2767025" y="1301275"/>
            <a:ext cx="2964600" cy="295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Landing Page</a:t>
            </a:r>
            <a:br>
              <a:rPr lang="en" sz="1400">
                <a:latin typeface="Raleway"/>
                <a:ea typeface="Raleway"/>
                <a:cs typeface="Raleway"/>
                <a:sym typeface="Raleway"/>
              </a:rPr>
            </a:br>
            <a:r>
              <a:rPr lang="en" sz="1200">
                <a:latin typeface="Raleway"/>
                <a:ea typeface="Raleway"/>
                <a:cs typeface="Raleway"/>
                <a:sym typeface="Raleway"/>
              </a:rPr>
              <a:t>Attractive </a:t>
            </a:r>
            <a:br>
              <a:rPr lang="en" sz="1200">
                <a:latin typeface="Raleway"/>
                <a:ea typeface="Raleway"/>
                <a:cs typeface="Raleway"/>
                <a:sym typeface="Raleway"/>
              </a:rPr>
            </a:br>
            <a:r>
              <a:rPr lang="en" sz="1200">
                <a:latin typeface="Raleway"/>
                <a:ea typeface="Raleway"/>
                <a:cs typeface="Raleway"/>
                <a:sym typeface="Raleway"/>
              </a:rPr>
              <a:t>User-friendly </a:t>
            </a:r>
            <a:br>
              <a:rPr lang="en" sz="1200">
                <a:latin typeface="Raleway"/>
                <a:ea typeface="Raleway"/>
                <a:cs typeface="Raleway"/>
                <a:sym typeface="Raleway"/>
              </a:rPr>
            </a:br>
            <a:r>
              <a:rPr lang="en" sz="1200">
                <a:latin typeface="Raleway"/>
                <a:ea typeface="Raleway"/>
                <a:cs typeface="Raleway"/>
                <a:sym typeface="Raleway"/>
              </a:rPr>
              <a:t>Clear purpose, ways to interact</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User Profile</a:t>
            </a:r>
            <a:br>
              <a:rPr lang="en" sz="1400">
                <a:latin typeface="Raleway"/>
                <a:ea typeface="Raleway"/>
                <a:cs typeface="Raleway"/>
                <a:sym typeface="Raleway"/>
              </a:rPr>
            </a:br>
            <a:r>
              <a:rPr lang="en" sz="1200">
                <a:latin typeface="Raleway"/>
                <a:ea typeface="Raleway"/>
                <a:cs typeface="Raleway"/>
                <a:sym typeface="Raleway"/>
              </a:rPr>
              <a:t>User can choose a Marvel </a:t>
            </a:r>
            <a:br>
              <a:rPr lang="en" sz="1200">
                <a:latin typeface="Raleway"/>
                <a:ea typeface="Raleway"/>
                <a:cs typeface="Raleway"/>
                <a:sym typeface="Raleway"/>
              </a:rPr>
            </a:br>
            <a:r>
              <a:rPr lang="en" sz="1200">
                <a:latin typeface="Raleway"/>
                <a:ea typeface="Raleway"/>
                <a:cs typeface="Raleway"/>
                <a:sym typeface="Raleway"/>
              </a:rPr>
              <a:t>   character as their avatar.  </a:t>
            </a:r>
            <a:br>
              <a:rPr lang="en" sz="1200">
                <a:latin typeface="Raleway"/>
                <a:ea typeface="Raleway"/>
                <a:cs typeface="Raleway"/>
                <a:sym typeface="Raleway"/>
              </a:rPr>
            </a:br>
            <a:r>
              <a:rPr lang="en" sz="1200">
                <a:latin typeface="Raleway"/>
                <a:ea typeface="Raleway"/>
                <a:cs typeface="Raleway"/>
                <a:sym typeface="Raleway"/>
              </a:rPr>
              <a:t>Local storage determines new </a:t>
            </a:r>
            <a:br>
              <a:rPr lang="en" sz="1200">
                <a:latin typeface="Raleway"/>
                <a:ea typeface="Raleway"/>
                <a:cs typeface="Raleway"/>
                <a:sym typeface="Raleway"/>
              </a:rPr>
            </a:br>
            <a:r>
              <a:rPr lang="en" sz="1200">
                <a:latin typeface="Raleway"/>
                <a:ea typeface="Raleway"/>
                <a:cs typeface="Raleway"/>
                <a:sym typeface="Raleway"/>
              </a:rPr>
              <a:t>   user vs returning user on visit. </a:t>
            </a:r>
            <a:br>
              <a:rPr lang="en" sz="1200">
                <a:latin typeface="Raleway"/>
                <a:ea typeface="Raleway"/>
                <a:cs typeface="Raleway"/>
                <a:sym typeface="Raleway"/>
              </a:rPr>
            </a:br>
            <a:r>
              <a:rPr lang="en" sz="1200">
                <a:latin typeface="Raleway"/>
                <a:ea typeface="Raleway"/>
                <a:cs typeface="Raleway"/>
                <a:sym typeface="Raleway"/>
              </a:rPr>
              <a:t>DOM greets avatar with</a:t>
            </a:r>
            <a:br>
              <a:rPr lang="en" sz="1200">
                <a:latin typeface="Raleway"/>
                <a:ea typeface="Raleway"/>
                <a:cs typeface="Raleway"/>
                <a:sym typeface="Raleway"/>
              </a:rPr>
            </a:br>
            <a:r>
              <a:rPr lang="en" sz="1200">
                <a:latin typeface="Raleway"/>
                <a:ea typeface="Raleway"/>
                <a:cs typeface="Raleway"/>
                <a:sym typeface="Raleway"/>
              </a:rPr>
              <a:t>    personalized text and simple</a:t>
            </a:r>
            <a:br>
              <a:rPr lang="en" sz="1200">
                <a:latin typeface="Raleway"/>
                <a:ea typeface="Raleway"/>
                <a:cs typeface="Raleway"/>
                <a:sym typeface="Raleway"/>
              </a:rPr>
            </a:br>
            <a:r>
              <a:rPr lang="en" sz="1200">
                <a:latin typeface="Raleway"/>
                <a:ea typeface="Raleway"/>
                <a:cs typeface="Raleway"/>
                <a:sym typeface="Raleway"/>
              </a:rPr>
              <a:t>    image(s).</a:t>
            </a:r>
            <a:endParaRPr sz="1200">
              <a:latin typeface="Raleway"/>
              <a:ea typeface="Raleway"/>
              <a:cs typeface="Raleway"/>
              <a:sym typeface="Raleway"/>
            </a:endParaRPr>
          </a:p>
        </p:txBody>
      </p:sp>
      <p:sp>
        <p:nvSpPr>
          <p:cNvPr id="122" name="Google Shape;122;p18"/>
          <p:cNvSpPr txBox="1"/>
          <p:nvPr>
            <p:ph idx="4294967295" type="body"/>
          </p:nvPr>
        </p:nvSpPr>
        <p:spPr>
          <a:xfrm>
            <a:off x="5564975" y="1301275"/>
            <a:ext cx="3214800" cy="332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User Interactivity</a:t>
            </a:r>
            <a:br>
              <a:rPr lang="en" sz="1400">
                <a:latin typeface="Raleway"/>
                <a:ea typeface="Raleway"/>
                <a:cs typeface="Raleway"/>
                <a:sym typeface="Raleway"/>
              </a:rPr>
            </a:br>
            <a:r>
              <a:rPr lang="en" sz="1400">
                <a:latin typeface="Raleway"/>
                <a:ea typeface="Raleway"/>
                <a:cs typeface="Raleway"/>
                <a:sym typeface="Raleway"/>
              </a:rPr>
              <a:t>* </a:t>
            </a:r>
            <a:r>
              <a:rPr lang="en" sz="1200">
                <a:latin typeface="Raleway"/>
                <a:ea typeface="Raleway"/>
                <a:cs typeface="Raleway"/>
                <a:sym typeface="Raleway"/>
              </a:rPr>
              <a:t>Modals prompt users to choose </a:t>
            </a:r>
            <a:br>
              <a:rPr lang="en" sz="1200">
                <a:latin typeface="Raleway"/>
                <a:ea typeface="Raleway"/>
                <a:cs typeface="Raleway"/>
                <a:sym typeface="Raleway"/>
              </a:rPr>
            </a:br>
            <a:r>
              <a:rPr lang="en" sz="1200">
                <a:latin typeface="Raleway"/>
                <a:ea typeface="Raleway"/>
                <a:cs typeface="Raleway"/>
                <a:sym typeface="Raleway"/>
              </a:rPr>
              <a:t>  </a:t>
            </a:r>
            <a:r>
              <a:rPr b="1" lang="en" sz="1200">
                <a:solidFill>
                  <a:schemeClr val="accent3"/>
                </a:solidFill>
                <a:latin typeface="Raleway"/>
                <a:ea typeface="Raleway"/>
                <a:cs typeface="Raleway"/>
                <a:sym typeface="Raleway"/>
              </a:rPr>
              <a:t>Grab A Healthy Meal</a:t>
            </a:r>
            <a:r>
              <a:rPr lang="en" sz="1200">
                <a:latin typeface="Raleway"/>
                <a:ea typeface="Raleway"/>
                <a:cs typeface="Raleway"/>
                <a:sym typeface="Raleway"/>
              </a:rPr>
              <a:t> or </a:t>
            </a:r>
            <a:r>
              <a:rPr b="1" lang="en" sz="1200">
                <a:solidFill>
                  <a:schemeClr val="accent3"/>
                </a:solidFill>
                <a:latin typeface="Raleway"/>
                <a:ea typeface="Raleway"/>
                <a:cs typeface="Raleway"/>
                <a:sym typeface="Raleway"/>
              </a:rPr>
              <a:t>Get Active</a:t>
            </a:r>
            <a:r>
              <a:rPr lang="en" sz="1200">
                <a:latin typeface="Raleway"/>
                <a:ea typeface="Raleway"/>
                <a:cs typeface="Raleway"/>
                <a:sym typeface="Raleway"/>
              </a:rPr>
              <a:t> </a:t>
            </a:r>
            <a:br>
              <a:rPr lang="en" sz="1200">
                <a:latin typeface="Raleway"/>
                <a:ea typeface="Raleway"/>
                <a:cs typeface="Raleway"/>
                <a:sym typeface="Raleway"/>
              </a:rPr>
            </a:br>
            <a:r>
              <a:rPr lang="en" sz="1200">
                <a:latin typeface="Raleway"/>
                <a:ea typeface="Raleway"/>
                <a:cs typeface="Raleway"/>
                <a:sym typeface="Raleway"/>
              </a:rPr>
              <a:t>* Users prompted to choose mode</a:t>
            </a:r>
            <a:br>
              <a:rPr lang="en" sz="1200">
                <a:latin typeface="Raleway"/>
                <a:ea typeface="Raleway"/>
                <a:cs typeface="Raleway"/>
                <a:sym typeface="Raleway"/>
              </a:rPr>
            </a:br>
            <a:r>
              <a:rPr lang="en" sz="1200">
                <a:latin typeface="Raleway"/>
                <a:ea typeface="Raleway"/>
                <a:cs typeface="Raleway"/>
                <a:sym typeface="Raleway"/>
              </a:rPr>
              <a:t>  of travel, Input start/end address</a:t>
            </a:r>
            <a:br>
              <a:rPr lang="en" sz="1200">
                <a:latin typeface="Raleway"/>
                <a:ea typeface="Raleway"/>
                <a:cs typeface="Raleway"/>
                <a:sym typeface="Raleway"/>
              </a:rPr>
            </a:br>
            <a:r>
              <a:rPr lang="en" sz="1200">
                <a:latin typeface="Raleway"/>
                <a:ea typeface="Raleway"/>
                <a:cs typeface="Raleway"/>
                <a:sym typeface="Raleway"/>
              </a:rPr>
              <a:t>* Choices &amp; locations saved to local</a:t>
            </a:r>
            <a:br>
              <a:rPr lang="en" sz="1200">
                <a:latin typeface="Raleway"/>
                <a:ea typeface="Raleway"/>
                <a:cs typeface="Raleway"/>
                <a:sym typeface="Raleway"/>
              </a:rPr>
            </a:br>
            <a:r>
              <a:rPr lang="en" sz="1200">
                <a:latin typeface="Raleway"/>
                <a:ea typeface="Raleway"/>
                <a:cs typeface="Raleway"/>
                <a:sym typeface="Raleway"/>
              </a:rPr>
              <a:t>   storage.</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b="1" lang="en" sz="1400">
                <a:solidFill>
                  <a:schemeClr val="dk1"/>
                </a:solidFill>
                <a:latin typeface="Raleway"/>
                <a:ea typeface="Raleway"/>
                <a:cs typeface="Raleway"/>
                <a:sym typeface="Raleway"/>
              </a:rPr>
              <a:t>Key Functions</a:t>
            </a:r>
            <a:br>
              <a:rPr lang="en" sz="1400">
                <a:latin typeface="Raleway"/>
                <a:ea typeface="Raleway"/>
                <a:cs typeface="Raleway"/>
                <a:sym typeface="Raleway"/>
              </a:rPr>
            </a:br>
            <a:r>
              <a:rPr lang="en" sz="1400">
                <a:latin typeface="Raleway"/>
                <a:ea typeface="Raleway"/>
                <a:cs typeface="Raleway"/>
                <a:sym typeface="Raleway"/>
              </a:rPr>
              <a:t>* </a:t>
            </a:r>
            <a:r>
              <a:rPr lang="en" sz="1200">
                <a:latin typeface="Raleway"/>
                <a:ea typeface="Raleway"/>
                <a:cs typeface="Raleway"/>
                <a:sym typeface="Raleway"/>
              </a:rPr>
              <a:t>App gives tips for local healthy</a:t>
            </a:r>
            <a:br>
              <a:rPr lang="en" sz="1200">
                <a:latin typeface="Raleway"/>
                <a:ea typeface="Raleway"/>
                <a:cs typeface="Raleway"/>
                <a:sym typeface="Raleway"/>
              </a:rPr>
            </a:br>
            <a:r>
              <a:rPr lang="en" sz="1200">
                <a:latin typeface="Raleway"/>
                <a:ea typeface="Raleway"/>
                <a:cs typeface="Raleway"/>
                <a:sym typeface="Raleway"/>
              </a:rPr>
              <a:t>   meals, exercise, other health </a:t>
            </a:r>
            <a:br>
              <a:rPr lang="en" sz="1200">
                <a:latin typeface="Raleway"/>
                <a:ea typeface="Raleway"/>
                <a:cs typeface="Raleway"/>
                <a:sym typeface="Raleway"/>
              </a:rPr>
            </a:br>
            <a:r>
              <a:rPr lang="en" sz="1200">
                <a:latin typeface="Raleway"/>
                <a:ea typeface="Raleway"/>
                <a:cs typeface="Raleway"/>
                <a:sym typeface="Raleway"/>
              </a:rPr>
              <a:t>* Award points for healthy choices.</a:t>
            </a:r>
            <a:br>
              <a:rPr lang="en" sz="1200">
                <a:latin typeface="Raleway"/>
                <a:ea typeface="Raleway"/>
                <a:cs typeface="Raleway"/>
                <a:sym typeface="Raleway"/>
              </a:rPr>
            </a:br>
            <a:r>
              <a:rPr lang="en" sz="1200">
                <a:latin typeface="Raleway"/>
                <a:ea typeface="Raleway"/>
                <a:cs typeface="Raleway"/>
                <a:sym typeface="Raleway"/>
              </a:rPr>
              <a:t>* Score displayed and badges</a:t>
            </a:r>
            <a:br>
              <a:rPr lang="en" sz="1200">
                <a:latin typeface="Raleway"/>
                <a:ea typeface="Raleway"/>
                <a:cs typeface="Raleway"/>
                <a:sym typeface="Raleway"/>
              </a:rPr>
            </a:br>
            <a:r>
              <a:rPr lang="en" sz="1200">
                <a:latin typeface="Raleway"/>
                <a:ea typeface="Raleway"/>
                <a:cs typeface="Raleway"/>
                <a:sym typeface="Raleway"/>
              </a:rPr>
              <a:t>   added to profile as score grows.</a:t>
            </a:r>
            <a:endParaRPr sz="1200">
              <a:latin typeface="Raleway"/>
              <a:ea typeface="Raleway"/>
              <a:cs typeface="Raleway"/>
              <a:sym typeface="Raleway"/>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2BB8FF"/>
            </a:gs>
            <a:gs pos="100000">
              <a:srgbClr val="066EA1"/>
            </a:gs>
          </a:gsLst>
          <a:path path="circle">
            <a:fillToRect b="50%" l="50%" r="50%" t="50%"/>
          </a:path>
          <a:tileRect/>
        </a:gradFill>
      </p:bgPr>
    </p:bg>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3">
            <a:alphaModFix/>
          </a:blip>
          <a:srcRect b="0" l="10370" r="0" t="0"/>
          <a:stretch/>
        </p:blipFill>
        <p:spPr>
          <a:xfrm>
            <a:off x="383375" y="611200"/>
            <a:ext cx="5060302" cy="3175001"/>
          </a:xfrm>
          <a:prstGeom prst="rect">
            <a:avLst/>
          </a:prstGeom>
          <a:noFill/>
          <a:ln>
            <a:noFill/>
          </a:ln>
        </p:spPr>
      </p:pic>
      <p:pic>
        <p:nvPicPr>
          <p:cNvPr id="128" name="Google Shape;128;p19"/>
          <p:cNvPicPr preferRelativeResize="0"/>
          <p:nvPr/>
        </p:nvPicPr>
        <p:blipFill>
          <a:blip r:embed="rId4">
            <a:alphaModFix/>
          </a:blip>
          <a:stretch>
            <a:fillRect/>
          </a:stretch>
        </p:blipFill>
        <p:spPr>
          <a:xfrm>
            <a:off x="2378875" y="162725"/>
            <a:ext cx="6615125" cy="4695025"/>
          </a:xfrm>
          <a:prstGeom prst="rect">
            <a:avLst/>
          </a:prstGeom>
          <a:noFill/>
          <a:ln>
            <a:noFill/>
          </a:ln>
          <a:effectLst>
            <a:outerShdw blurRad="57150" rotWithShape="0" algn="bl" dir="5400000" dist="19050">
              <a:srgbClr val="000000">
                <a:alpha val="50000"/>
              </a:srgbClr>
            </a:outerShdw>
          </a:effectLst>
        </p:spPr>
      </p:pic>
      <p:pic>
        <p:nvPicPr>
          <p:cNvPr descr="Piece of duct tape sticking a note to the slide" id="129" name="Google Shape;129;p19"/>
          <p:cNvPicPr preferRelativeResize="0"/>
          <p:nvPr/>
        </p:nvPicPr>
        <p:blipFill rotWithShape="1">
          <a:blip r:embed="rId5">
            <a:alphaModFix/>
          </a:blip>
          <a:srcRect b="10011" l="9244" r="2118" t="5926"/>
          <a:stretch/>
        </p:blipFill>
        <p:spPr>
          <a:xfrm rot="154828">
            <a:off x="4641150" y="209001"/>
            <a:ext cx="2072000" cy="736050"/>
          </a:xfrm>
          <a:prstGeom prst="rect">
            <a:avLst/>
          </a:prstGeom>
          <a:noFill/>
          <a:ln>
            <a:noFill/>
          </a:ln>
        </p:spPr>
      </p:pic>
      <p:sp>
        <p:nvSpPr>
          <p:cNvPr id="130" name="Google Shape;130;p19"/>
          <p:cNvSpPr txBox="1"/>
          <p:nvPr/>
        </p:nvSpPr>
        <p:spPr>
          <a:xfrm>
            <a:off x="2919425" y="611200"/>
            <a:ext cx="39786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Stretch Goals</a:t>
            </a:r>
            <a:endParaRPr b="1" sz="3000">
              <a:solidFill>
                <a:schemeClr val="lt2"/>
              </a:solidFill>
              <a:latin typeface="Raleway"/>
              <a:ea typeface="Raleway"/>
              <a:cs typeface="Raleway"/>
              <a:sym typeface="Raleway"/>
            </a:endParaRPr>
          </a:p>
        </p:txBody>
      </p:sp>
      <p:sp>
        <p:nvSpPr>
          <p:cNvPr id="131" name="Google Shape;131;p19"/>
          <p:cNvSpPr txBox="1"/>
          <p:nvPr>
            <p:ph idx="4294967295" type="body"/>
          </p:nvPr>
        </p:nvSpPr>
        <p:spPr>
          <a:xfrm>
            <a:off x="5488775" y="1301275"/>
            <a:ext cx="3214800" cy="332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Toggle Mode of Transport</a:t>
            </a:r>
            <a:br>
              <a:rPr lang="en" sz="1400">
                <a:latin typeface="Raleway"/>
                <a:ea typeface="Raleway"/>
                <a:cs typeface="Raleway"/>
                <a:sym typeface="Raleway"/>
              </a:rPr>
            </a:br>
            <a:r>
              <a:rPr lang="en" sz="1200">
                <a:latin typeface="Raleway"/>
                <a:ea typeface="Raleway"/>
                <a:cs typeface="Raleway"/>
                <a:sym typeface="Raleway"/>
              </a:rPr>
              <a:t>Users can see how different</a:t>
            </a:r>
            <a:br>
              <a:rPr lang="en" sz="1200">
                <a:latin typeface="Raleway"/>
                <a:ea typeface="Raleway"/>
                <a:cs typeface="Raleway"/>
                <a:sym typeface="Raleway"/>
              </a:rPr>
            </a:br>
            <a:r>
              <a:rPr lang="en" sz="1200">
                <a:latin typeface="Raleway"/>
                <a:ea typeface="Raleway"/>
                <a:cs typeface="Raleway"/>
                <a:sym typeface="Raleway"/>
              </a:rPr>
              <a:t>modes of transport (walk, bike, </a:t>
            </a:r>
            <a:br>
              <a:rPr lang="en" sz="1200">
                <a:latin typeface="Raleway"/>
                <a:ea typeface="Raleway"/>
                <a:cs typeface="Raleway"/>
                <a:sym typeface="Raleway"/>
              </a:rPr>
            </a:br>
            <a:r>
              <a:rPr lang="en" sz="1200">
                <a:latin typeface="Raleway"/>
                <a:ea typeface="Raleway"/>
                <a:cs typeface="Raleway"/>
                <a:sym typeface="Raleway"/>
              </a:rPr>
              <a:t>skateboard) return different points </a:t>
            </a:r>
            <a:br>
              <a:rPr lang="en" sz="1200">
                <a:latin typeface="Raleway"/>
                <a:ea typeface="Raleway"/>
                <a:cs typeface="Raleway"/>
                <a:sym typeface="Raleway"/>
              </a:rPr>
            </a:br>
            <a:r>
              <a:rPr lang="en" sz="1200">
                <a:latin typeface="Raleway"/>
                <a:ea typeface="Raleway"/>
                <a:cs typeface="Raleway"/>
                <a:sym typeface="Raleway"/>
              </a:rPr>
              <a:t>before choosing. </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Help Me Find… Function</a:t>
            </a:r>
            <a:br>
              <a:rPr lang="en" sz="1400">
                <a:latin typeface="Raleway"/>
                <a:ea typeface="Raleway"/>
                <a:cs typeface="Raleway"/>
                <a:sym typeface="Raleway"/>
              </a:rPr>
            </a:br>
            <a:r>
              <a:rPr lang="en" sz="1200">
                <a:latin typeface="Raleway"/>
                <a:ea typeface="Raleway"/>
                <a:cs typeface="Raleway"/>
                <a:sym typeface="Raleway"/>
              </a:rPr>
              <a:t>App helps user find a nearby park, hike, bike trail, and start and end addresses returnrf to function that calculates points for exercise</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b="1" lang="en" sz="1400">
                <a:solidFill>
                  <a:schemeClr val="dk1"/>
                </a:solidFill>
                <a:latin typeface="Raleway"/>
                <a:ea typeface="Raleway"/>
                <a:cs typeface="Raleway"/>
                <a:sym typeface="Raleway"/>
              </a:rPr>
              <a:t>Mental Health</a:t>
            </a:r>
            <a:br>
              <a:rPr lang="en" sz="1400">
                <a:latin typeface="Raleway"/>
                <a:ea typeface="Raleway"/>
                <a:cs typeface="Raleway"/>
                <a:sym typeface="Raleway"/>
              </a:rPr>
            </a:br>
            <a:r>
              <a:rPr lang="en" sz="1200">
                <a:latin typeface="Raleway"/>
                <a:ea typeface="Raleway"/>
                <a:cs typeface="Raleway"/>
                <a:sym typeface="Raleway"/>
              </a:rPr>
              <a:t>Add mental health tips and resources to exercise and nutrition.</a:t>
            </a:r>
            <a:endParaRPr sz="1200">
              <a:latin typeface="Raleway"/>
              <a:ea typeface="Raleway"/>
              <a:cs typeface="Raleway"/>
              <a:sym typeface="Raleway"/>
            </a:endParaRPr>
          </a:p>
        </p:txBody>
      </p:sp>
      <p:sp>
        <p:nvSpPr>
          <p:cNvPr id="132" name="Google Shape;132;p19"/>
          <p:cNvSpPr txBox="1"/>
          <p:nvPr>
            <p:ph idx="4294967295" type="body"/>
          </p:nvPr>
        </p:nvSpPr>
        <p:spPr>
          <a:xfrm>
            <a:off x="2919425" y="1301275"/>
            <a:ext cx="2964600" cy="295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Leaderboard</a:t>
            </a:r>
            <a:br>
              <a:rPr lang="en" sz="1400">
                <a:latin typeface="Raleway"/>
                <a:ea typeface="Raleway"/>
                <a:cs typeface="Raleway"/>
                <a:sym typeface="Raleway"/>
              </a:rPr>
            </a:br>
            <a:r>
              <a:rPr lang="en" sz="1200">
                <a:latin typeface="Raleway"/>
                <a:ea typeface="Raleway"/>
                <a:cs typeface="Raleway"/>
                <a:sym typeface="Raleway"/>
              </a:rPr>
              <a:t>Scores of local users reflected on leaderboard.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Unlock New Characters</a:t>
            </a:r>
            <a:br>
              <a:rPr lang="en" sz="1400">
                <a:latin typeface="Raleway"/>
                <a:ea typeface="Raleway"/>
                <a:cs typeface="Raleway"/>
                <a:sym typeface="Raleway"/>
              </a:rPr>
            </a:br>
            <a:r>
              <a:rPr lang="en" sz="1200">
                <a:latin typeface="Raleway"/>
                <a:ea typeface="Raleway"/>
                <a:cs typeface="Raleway"/>
                <a:sym typeface="Raleway"/>
              </a:rPr>
              <a:t>Increased activity enables unlocking of new characters.</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Challenges</a:t>
            </a:r>
            <a:br>
              <a:rPr lang="en" sz="1400">
                <a:latin typeface="Raleway"/>
                <a:ea typeface="Raleway"/>
                <a:cs typeface="Raleway"/>
                <a:sym typeface="Raleway"/>
              </a:rPr>
            </a:br>
            <a:r>
              <a:rPr lang="en" sz="1200">
                <a:latin typeface="Raleway"/>
                <a:ea typeface="Raleway"/>
                <a:cs typeface="Raleway"/>
                <a:sym typeface="Raleway"/>
              </a:rPr>
              <a:t>Users are presented with challenges both for characters and selves - e.g., health trivia and/or healthy actions.</a:t>
            </a:r>
            <a:endParaRPr sz="1200">
              <a:latin typeface="Raleway"/>
              <a:ea typeface="Raleway"/>
              <a:cs typeface="Raleway"/>
              <a:sym typeface="Raleway"/>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 calcmode="lin" valueType="num">
                                      <p:cBhvr additive="base">
                                        <p:cTn dur="1000"/>
                                        <p:tgtEl>
                                          <p:spTgt spid="132">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3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 calcmode="lin" valueType="num">
                                      <p:cBhvr additive="base">
                                        <p:cTn dur="1000"/>
                                        <p:tgtEl>
                                          <p:spTgt spid="132">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132">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 calcmode="lin" valueType="num">
                                      <p:cBhvr additive="base">
                                        <p:cTn dur="1000"/>
                                        <p:tgtEl>
                                          <p:spTgt spid="132">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132">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 calcmode="lin" valueType="num">
                                      <p:cBhvr additive="base">
                                        <p:cTn dur="1000"/>
                                        <p:tgtEl>
                                          <p:spTgt spid="131">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131">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 calcmode="lin" valueType="num">
                                      <p:cBhvr additive="base">
                                        <p:cTn dur="1000"/>
                                        <p:tgtEl>
                                          <p:spTgt spid="131">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131">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anim calcmode="lin" valueType="num">
                                      <p:cBhvr additive="base">
                                        <p:cTn dur="1000"/>
                                        <p:tgtEl>
                                          <p:spTgt spid="131">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131">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nvSpPr>
        <p:spPr>
          <a:xfrm>
            <a:off x="2387525" y="2618325"/>
            <a:ext cx="4350300" cy="5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accent3"/>
                </a:solidFill>
                <a:latin typeface="Raleway"/>
                <a:ea typeface="Raleway"/>
                <a:cs typeface="Raleway"/>
                <a:sym typeface="Raleway"/>
              </a:rPr>
              <a:t>meet our target users</a:t>
            </a:r>
            <a:endParaRPr b="1" sz="2300">
              <a:solidFill>
                <a:schemeClr val="accent3"/>
              </a:solidFill>
              <a:latin typeface="Raleway"/>
              <a:ea typeface="Raleway"/>
              <a:cs typeface="Raleway"/>
              <a:sym typeface="Raleway"/>
            </a:endParaRPr>
          </a:p>
          <a:p>
            <a:pPr indent="0" lvl="0" marL="0" rtl="0" algn="ctr">
              <a:spcBef>
                <a:spcPts val="0"/>
              </a:spcBef>
              <a:spcAft>
                <a:spcPts val="0"/>
              </a:spcAft>
              <a:buNone/>
            </a:pPr>
            <a:r>
              <a:rPr b="1" lang="en" sz="2300">
                <a:solidFill>
                  <a:schemeClr val="accent3"/>
                </a:solidFill>
                <a:latin typeface="Raleway"/>
                <a:ea typeface="Raleway"/>
                <a:cs typeface="Raleway"/>
                <a:sym typeface="Raleway"/>
              </a:rPr>
              <a:t>and their journey</a:t>
            </a:r>
            <a:endParaRPr b="1" sz="2300">
              <a:solidFill>
                <a:schemeClr val="accent3"/>
              </a:solidFill>
              <a:latin typeface="Raleway"/>
              <a:ea typeface="Raleway"/>
              <a:cs typeface="Raleway"/>
              <a:sym typeface="Raleway"/>
            </a:endParaRPr>
          </a:p>
        </p:txBody>
      </p:sp>
      <p:sp>
        <p:nvSpPr>
          <p:cNvPr id="138" name="Google Shape;138;p20"/>
          <p:cNvSpPr txBox="1"/>
          <p:nvPr>
            <p:ph type="title"/>
          </p:nvPr>
        </p:nvSpPr>
        <p:spPr>
          <a:xfrm>
            <a:off x="406425" y="1502025"/>
            <a:ext cx="8296800" cy="1116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User Stories &amp; Wireframes</a:t>
            </a:r>
            <a:endParaRPr sz="2300">
              <a:solidFill>
                <a:schemeClr val="accent3"/>
              </a:solidFill>
            </a:endParaRPr>
          </a:p>
        </p:txBody>
      </p:sp>
      <p:sp>
        <p:nvSpPr>
          <p:cNvPr id="139" name="Google Shape;139;p20"/>
          <p:cNvSpPr txBox="1"/>
          <p:nvPr/>
        </p:nvSpPr>
        <p:spPr>
          <a:xfrm>
            <a:off x="6378400" y="4102400"/>
            <a:ext cx="2330100" cy="45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Lobster"/>
                <a:ea typeface="Lobster"/>
                <a:cs typeface="Lobster"/>
                <a:sym typeface="Lobster"/>
              </a:rPr>
              <a:t>Colin Whitcomb</a:t>
            </a:r>
            <a:endParaRPr sz="1800">
              <a:solidFill>
                <a:srgbClr val="FFFFFF"/>
              </a:solidFill>
              <a:latin typeface="Lobster"/>
              <a:ea typeface="Lobster"/>
              <a:cs typeface="Lobster"/>
              <a:sym typeface="Lobs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3" name="Shape 143"/>
        <p:cNvGrpSpPr/>
        <p:nvPr/>
      </p:nvGrpSpPr>
      <p:grpSpPr>
        <a:xfrm>
          <a:off x="0" y="0"/>
          <a:ext cx="0" cy="0"/>
          <a:chOff x="0" y="0"/>
          <a:chExt cx="0" cy="0"/>
        </a:xfrm>
      </p:grpSpPr>
      <p:pic>
        <p:nvPicPr>
          <p:cNvPr id="144" name="Google Shape;144;p21"/>
          <p:cNvPicPr preferRelativeResize="0"/>
          <p:nvPr/>
        </p:nvPicPr>
        <p:blipFill>
          <a:blip r:embed="rId3">
            <a:alphaModFix/>
          </a:blip>
          <a:stretch>
            <a:fillRect/>
          </a:stretch>
        </p:blipFill>
        <p:spPr>
          <a:xfrm>
            <a:off x="-1" y="-363537"/>
            <a:ext cx="3645651" cy="5507025"/>
          </a:xfrm>
          <a:prstGeom prst="rect">
            <a:avLst/>
          </a:prstGeom>
          <a:noFill/>
          <a:ln>
            <a:noFill/>
          </a:ln>
        </p:spPr>
      </p:pic>
      <p:sp>
        <p:nvSpPr>
          <p:cNvPr id="145" name="Google Shape;145;p21"/>
          <p:cNvSpPr txBox="1"/>
          <p:nvPr>
            <p:ph idx="1" type="body"/>
          </p:nvPr>
        </p:nvSpPr>
        <p:spPr>
          <a:xfrm>
            <a:off x="4832750" y="980400"/>
            <a:ext cx="4033800" cy="336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Brandon.</a:t>
            </a:r>
            <a:r>
              <a:rPr lang="en" sz="3000">
                <a:solidFill>
                  <a:schemeClr val="dk1"/>
                </a:solidFill>
              </a:rPr>
              <a:t> </a:t>
            </a:r>
            <a:endParaRPr sz="3000">
              <a:solidFill>
                <a:schemeClr val="dk1"/>
              </a:solidFill>
            </a:endParaRPr>
          </a:p>
          <a:p>
            <a:pPr indent="0" lvl="0" marL="0" rtl="0" algn="l">
              <a:spcBef>
                <a:spcPts val="1600"/>
              </a:spcBef>
              <a:spcAft>
                <a:spcPts val="0"/>
              </a:spcAft>
              <a:buNone/>
            </a:pPr>
            <a:r>
              <a:rPr i="1" lang="en" sz="1800">
                <a:solidFill>
                  <a:srgbClr val="000000"/>
                </a:solidFill>
              </a:rPr>
              <a:t>I don’t really like to exercise exactly, but I don’t mind if I get exercise while I’m getting somewhere I have to go anyway..</a:t>
            </a:r>
            <a:r>
              <a:rPr i="1" lang="en" sz="1800">
                <a:solidFill>
                  <a:srgbClr val="000000"/>
                </a:solidFill>
              </a:rPr>
              <a:t>.</a:t>
            </a:r>
            <a:endParaRPr i="1" sz="1800">
              <a:solidFill>
                <a:srgbClr val="000000"/>
              </a:solidFill>
            </a:endParaRPr>
          </a:p>
          <a:p>
            <a:pPr indent="0" lvl="0" marL="0" rtl="0" algn="l">
              <a:spcBef>
                <a:spcPts val="1600"/>
              </a:spcBef>
              <a:spcAft>
                <a:spcPts val="1600"/>
              </a:spcAft>
              <a:buClr>
                <a:schemeClr val="dk2"/>
              </a:buClr>
              <a:buSzPts val="1100"/>
              <a:buFont typeface="Arial"/>
              <a:buNone/>
            </a:pPr>
            <a:r>
              <a:rPr b="1" lang="en" sz="1800"/>
              <a:t>“I want to know how far away something is so</a:t>
            </a:r>
            <a:r>
              <a:rPr b="1" lang="en" sz="1800"/>
              <a:t> I know if I can walk that far or if I should ride my bike instead.” </a:t>
            </a:r>
            <a:endParaRPr b="1" sz="1800">
              <a:solidFill>
                <a:srgbClr val="000000"/>
              </a:solidFill>
            </a:endParaRPr>
          </a:p>
        </p:txBody>
      </p:sp>
      <p:grpSp>
        <p:nvGrpSpPr>
          <p:cNvPr id="146" name="Google Shape;146;p21"/>
          <p:cNvGrpSpPr/>
          <p:nvPr/>
        </p:nvGrpSpPr>
        <p:grpSpPr>
          <a:xfrm>
            <a:off x="-16809" y="2183774"/>
            <a:ext cx="1945498" cy="3053979"/>
            <a:chOff x="6747613" y="47117"/>
            <a:chExt cx="2212050" cy="2609793"/>
          </a:xfrm>
        </p:grpSpPr>
        <p:pic>
          <p:nvPicPr>
            <p:cNvPr id="147" name="Google Shape;147;p21"/>
            <p:cNvPicPr preferRelativeResize="0"/>
            <p:nvPr/>
          </p:nvPicPr>
          <p:blipFill>
            <a:blip r:embed="rId4">
              <a:alphaModFix/>
            </a:blip>
            <a:stretch>
              <a:fillRect/>
            </a:stretch>
          </p:blipFill>
          <p:spPr>
            <a:xfrm>
              <a:off x="6747613" y="151916"/>
              <a:ext cx="2212050" cy="2504994"/>
            </a:xfrm>
            <a:prstGeom prst="rect">
              <a:avLst/>
            </a:prstGeom>
            <a:noFill/>
            <a:ln>
              <a:noFill/>
            </a:ln>
          </p:spPr>
        </p:pic>
        <p:pic>
          <p:nvPicPr>
            <p:cNvPr descr="Piece of duct tape sticking a note to the slide" id="148" name="Google Shape;148;p21"/>
            <p:cNvPicPr preferRelativeResize="0"/>
            <p:nvPr/>
          </p:nvPicPr>
          <p:blipFill rotWithShape="1">
            <a:blip r:embed="rId5">
              <a:alphaModFix/>
            </a:blip>
            <a:srcRect b="10011" l="9244" r="2118" t="5926"/>
            <a:stretch/>
          </p:blipFill>
          <p:spPr>
            <a:xfrm rot="154826">
              <a:off x="7314987" y="71173"/>
              <a:ext cx="1077273" cy="382687"/>
            </a:xfrm>
            <a:prstGeom prst="rect">
              <a:avLst/>
            </a:prstGeom>
            <a:noFill/>
            <a:ln>
              <a:noFill/>
            </a:ln>
          </p:spPr>
        </p:pic>
        <p:sp>
          <p:nvSpPr>
            <p:cNvPr id="149" name="Google Shape;149;p21"/>
            <p:cNvSpPr txBox="1"/>
            <p:nvPr/>
          </p:nvSpPr>
          <p:spPr>
            <a:xfrm>
              <a:off x="6960983" y="477908"/>
              <a:ext cx="1827600" cy="19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Earn Points for Biking to School</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100">
                  <a:solidFill>
                    <a:schemeClr val="dk2"/>
                  </a:solidFill>
                  <a:latin typeface="Raleway"/>
                  <a:ea typeface="Raleway"/>
                  <a:cs typeface="Raleway"/>
                  <a:sym typeface="Raleway"/>
                </a:rPr>
                <a:t>project </a:t>
              </a:r>
              <a:r>
                <a:rPr lang="en" sz="1100">
                  <a:solidFill>
                    <a:srgbClr val="38761D"/>
                  </a:solidFill>
                  <a:latin typeface="Raleway"/>
                  <a:ea typeface="Raleway"/>
                  <a:cs typeface="Raleway"/>
                  <a:sym typeface="Raleway"/>
                </a:rPr>
                <a:t>Miles</a:t>
              </a:r>
              <a:r>
                <a:rPr lang="en" sz="1100">
                  <a:solidFill>
                    <a:schemeClr val="dk2"/>
                  </a:solidFill>
                  <a:latin typeface="Raleway"/>
                  <a:ea typeface="Raleway"/>
                  <a:cs typeface="Raleway"/>
                  <a:sym typeface="Raleway"/>
                </a:rPr>
                <a:t> calculates the calories burned on the user’s trips to school, the library, the grocery store and to hang out with friends, and awards points for exercise on these routes</a:t>
              </a:r>
              <a:r>
                <a:rPr lang="en" sz="1200">
                  <a:solidFill>
                    <a:schemeClr val="dk2"/>
                  </a:solidFill>
                  <a:latin typeface="Raleway"/>
                  <a:ea typeface="Raleway"/>
                  <a:cs typeface="Raleway"/>
                  <a:sym typeface="Raleway"/>
                </a:rPr>
                <a:t>.</a:t>
              </a:r>
              <a:endParaRPr b="1" sz="1200">
                <a:solidFill>
                  <a:schemeClr val="dk1"/>
                </a:solidFill>
                <a:latin typeface="Raleway"/>
                <a:ea typeface="Raleway"/>
                <a:cs typeface="Raleway"/>
                <a:sym typeface="Raleway"/>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